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handoutMasterIdLst>
    <p:handoutMasterId r:id="rId15"/>
  </p:handoutMasterIdLst>
  <p:sldIdLst>
    <p:sldId id="256" r:id="rId2"/>
    <p:sldId id="257" r:id="rId3"/>
    <p:sldId id="269" r:id="rId4"/>
    <p:sldId id="260" r:id="rId5"/>
    <p:sldId id="266" r:id="rId6"/>
    <p:sldId id="264" r:id="rId7"/>
    <p:sldId id="263" r:id="rId8"/>
    <p:sldId id="267" r:id="rId9"/>
    <p:sldId id="265" r:id="rId10"/>
    <p:sldId id="270" r:id="rId11"/>
    <p:sldId id="271" r:id="rId12"/>
    <p:sldId id="268" r:id="rId1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FF0000"/>
    <a:srgbClr val="8B90F9"/>
    <a:srgbClr val="000000"/>
    <a:srgbClr val="ADD8E6"/>
    <a:srgbClr val="00FFFF"/>
    <a:srgbClr val="4A6164"/>
    <a:srgbClr val="5C241E"/>
    <a:srgbClr val="FFA500"/>
    <a:srgbClr val="FF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73" autoAdjust="0"/>
  </p:normalViewPr>
  <p:slideViewPr>
    <p:cSldViewPr snapToGrid="0">
      <p:cViewPr>
        <p:scale>
          <a:sx n="100" d="100"/>
          <a:sy n="100" d="100"/>
        </p:scale>
        <p:origin x="-2712" y="132"/>
      </p:cViewPr>
      <p:guideLst>
        <p:guide orient="horz" pos="2160"/>
        <p:guide pos="3840"/>
      </p:guideLst>
    </p:cSldViewPr>
  </p:slideViewPr>
  <p:outlineViewPr>
    <p:cViewPr>
      <p:scale>
        <a:sx n="33" d="100"/>
        <a:sy n="33" d="100"/>
      </p:scale>
      <p:origin x="0" y="-372"/>
    </p:cViewPr>
  </p:outlineViewPr>
  <p:notesTextViewPr>
    <p:cViewPr>
      <p:scale>
        <a:sx n="1" d="1"/>
        <a:sy n="1" d="1"/>
      </p:scale>
      <p:origin x="0" y="0"/>
    </p:cViewPr>
  </p:notesTextViewPr>
  <p:notesViewPr>
    <p:cSldViewPr snapToGrid="0" showGuides="1">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7C2AB28A-02C8-4D2B-9C9A-A5F6D71FA0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it-IT"/>
              <a:t>Di Resta Silvia, 817700</a:t>
            </a:r>
          </a:p>
        </p:txBody>
      </p:sp>
      <p:sp>
        <p:nvSpPr>
          <p:cNvPr id="3" name="Segnaposto data 2">
            <a:extLst>
              <a:ext uri="{FF2B5EF4-FFF2-40B4-BE49-F238E27FC236}">
                <a16:creationId xmlns:a16="http://schemas.microsoft.com/office/drawing/2014/main" id="{D05C7263-66CB-49FC-A11E-B5C002709B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37BA06-A9E9-4A79-99DF-4EA886BCFD55}" type="datetimeFigureOut">
              <a:rPr lang="it-IT" smtClean="0"/>
              <a:t>10/06/2025</a:t>
            </a:fld>
            <a:endParaRPr lang="it-IT"/>
          </a:p>
        </p:txBody>
      </p:sp>
      <p:sp>
        <p:nvSpPr>
          <p:cNvPr id="4" name="Segnaposto piè di pagina 3">
            <a:extLst>
              <a:ext uri="{FF2B5EF4-FFF2-40B4-BE49-F238E27FC236}">
                <a16:creationId xmlns:a16="http://schemas.microsoft.com/office/drawing/2014/main" id="{B71C6D7A-C52E-4DA9-A8A6-1F36616EEE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328460E9-D3F1-443D-8FC2-29E790A08A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20CB8C-4220-49AB-82FA-A9F6D6FC8FC6}" type="slidenum">
              <a:rPr lang="it-IT" smtClean="0"/>
              <a:t>‹N›</a:t>
            </a:fld>
            <a:endParaRPr lang="it-IT"/>
          </a:p>
        </p:txBody>
      </p:sp>
    </p:spTree>
    <p:extLst>
      <p:ext uri="{BB962C8B-B14F-4D97-AF65-F5344CB8AC3E}">
        <p14:creationId xmlns:p14="http://schemas.microsoft.com/office/powerpoint/2010/main" val="3560988618"/>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5781-1D36-40C3-BD5E-CC53503C59EF}" type="datetimeFigureOut">
              <a:rPr lang="it-IT" smtClean="0"/>
              <a:t>10/06/2025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3A5295-313B-4C21-9446-442D49B3CCE0}" type="slidenum">
              <a:rPr lang="it-IT" smtClean="0"/>
              <a:t>‹N›</a:t>
            </a:fld>
            <a:endParaRPr lang="it-IT"/>
          </a:p>
        </p:txBody>
      </p:sp>
    </p:spTree>
    <p:extLst>
      <p:ext uri="{BB962C8B-B14F-4D97-AF65-F5344CB8AC3E}">
        <p14:creationId xmlns:p14="http://schemas.microsoft.com/office/powerpoint/2010/main" val="7651469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72159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B7CB16-0DFC-4AA4-A937-0B4F5D813A2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DCD7947B-2915-47F6-A2CD-72DDC3401C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BB48179E-17F5-4E23-84B1-102DA225A2A0}"/>
              </a:ext>
            </a:extLst>
          </p:cNvPr>
          <p:cNvSpPr>
            <a:spLocks noGrp="1"/>
          </p:cNvSpPr>
          <p:nvPr>
            <p:ph type="dt" sz="half" idx="10"/>
          </p:nvPr>
        </p:nvSpPr>
        <p:spPr/>
        <p:txBody>
          <a:bodyPr/>
          <a:lstStyle/>
          <a:p>
            <a:fld id="{AA0BBBD6-0029-4A45-B2EC-216C06C96E29}" type="datetimeFigureOut">
              <a:rPr lang="it-IT" smtClean="0"/>
              <a:t>10/06/2025</a:t>
            </a:fld>
            <a:endParaRPr lang="it-IT"/>
          </a:p>
        </p:txBody>
      </p:sp>
      <p:sp>
        <p:nvSpPr>
          <p:cNvPr id="5" name="Segnaposto piè di pagina 4">
            <a:extLst>
              <a:ext uri="{FF2B5EF4-FFF2-40B4-BE49-F238E27FC236}">
                <a16:creationId xmlns:a16="http://schemas.microsoft.com/office/drawing/2014/main" id="{66A52176-EECF-463E-AC06-B1BB40208B8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EEA5357-8FB9-4F16-B264-931B63E2AF85}"/>
              </a:ext>
            </a:extLst>
          </p:cNvPr>
          <p:cNvSpPr>
            <a:spLocks noGrp="1"/>
          </p:cNvSpPr>
          <p:nvPr>
            <p:ph type="sldNum" sz="quarter" idx="12"/>
          </p:nvPr>
        </p:nvSpPr>
        <p:spPr/>
        <p:txBody>
          <a:bodyPr/>
          <a:lstStyle/>
          <a:p>
            <a:fld id="{46BE8158-583F-4228-947A-C5343D890334}" type="slidenum">
              <a:rPr lang="it-IT" smtClean="0"/>
              <a:t>‹N›</a:t>
            </a:fld>
            <a:endParaRPr lang="it-IT"/>
          </a:p>
        </p:txBody>
      </p:sp>
    </p:spTree>
    <p:extLst>
      <p:ext uri="{BB962C8B-B14F-4D97-AF65-F5344CB8AC3E}">
        <p14:creationId xmlns:p14="http://schemas.microsoft.com/office/powerpoint/2010/main" val="1571412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070029-B03F-444B-AA66-B85F3C64B379}"/>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A2B0A5C-0A59-4EEB-AB7B-5DEDC34EA47F}"/>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9510CDF-AE7D-4C33-9B65-55C87328900B}"/>
              </a:ext>
            </a:extLst>
          </p:cNvPr>
          <p:cNvSpPr>
            <a:spLocks noGrp="1"/>
          </p:cNvSpPr>
          <p:nvPr>
            <p:ph type="dt" sz="half" idx="10"/>
          </p:nvPr>
        </p:nvSpPr>
        <p:spPr/>
        <p:txBody>
          <a:bodyPr/>
          <a:lstStyle/>
          <a:p>
            <a:fld id="{AA0BBBD6-0029-4A45-B2EC-216C06C96E29}" type="datetimeFigureOut">
              <a:rPr lang="it-IT" smtClean="0"/>
              <a:t>10/06/2025</a:t>
            </a:fld>
            <a:endParaRPr lang="it-IT"/>
          </a:p>
        </p:txBody>
      </p:sp>
      <p:sp>
        <p:nvSpPr>
          <p:cNvPr id="5" name="Segnaposto piè di pagina 4">
            <a:extLst>
              <a:ext uri="{FF2B5EF4-FFF2-40B4-BE49-F238E27FC236}">
                <a16:creationId xmlns:a16="http://schemas.microsoft.com/office/drawing/2014/main" id="{5CB36CED-8862-49E6-8063-93BBD3007B6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1E05942-168A-4970-8191-90C85BB953ED}"/>
              </a:ext>
            </a:extLst>
          </p:cNvPr>
          <p:cNvSpPr>
            <a:spLocks noGrp="1"/>
          </p:cNvSpPr>
          <p:nvPr>
            <p:ph type="sldNum" sz="quarter" idx="12"/>
          </p:nvPr>
        </p:nvSpPr>
        <p:spPr/>
        <p:txBody>
          <a:bodyPr/>
          <a:lstStyle/>
          <a:p>
            <a:fld id="{46BE8158-583F-4228-947A-C5343D890334}" type="slidenum">
              <a:rPr lang="it-IT" smtClean="0"/>
              <a:t>‹N›</a:t>
            </a:fld>
            <a:endParaRPr lang="it-IT"/>
          </a:p>
        </p:txBody>
      </p:sp>
    </p:spTree>
    <p:extLst>
      <p:ext uri="{BB962C8B-B14F-4D97-AF65-F5344CB8AC3E}">
        <p14:creationId xmlns:p14="http://schemas.microsoft.com/office/powerpoint/2010/main" val="4284731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5DF6511C-DA93-443E-BE4C-C61AA00E5F1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4EA88F0-3A49-4596-90B6-2A71634138FD}"/>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0062945-B8AD-4E3E-99A3-328DCCD03F34}"/>
              </a:ext>
            </a:extLst>
          </p:cNvPr>
          <p:cNvSpPr>
            <a:spLocks noGrp="1"/>
          </p:cNvSpPr>
          <p:nvPr>
            <p:ph type="dt" sz="half" idx="10"/>
          </p:nvPr>
        </p:nvSpPr>
        <p:spPr/>
        <p:txBody>
          <a:bodyPr/>
          <a:lstStyle/>
          <a:p>
            <a:fld id="{AA0BBBD6-0029-4A45-B2EC-216C06C96E29}" type="datetimeFigureOut">
              <a:rPr lang="it-IT" smtClean="0"/>
              <a:t>10/06/2025</a:t>
            </a:fld>
            <a:endParaRPr lang="it-IT"/>
          </a:p>
        </p:txBody>
      </p:sp>
      <p:sp>
        <p:nvSpPr>
          <p:cNvPr id="5" name="Segnaposto piè di pagina 4">
            <a:extLst>
              <a:ext uri="{FF2B5EF4-FFF2-40B4-BE49-F238E27FC236}">
                <a16:creationId xmlns:a16="http://schemas.microsoft.com/office/drawing/2014/main" id="{32AD97DE-BE08-449A-9EAC-B1F5BD1627C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DB1C942-57EF-4E3B-B3CF-61FD86E21631}"/>
              </a:ext>
            </a:extLst>
          </p:cNvPr>
          <p:cNvSpPr>
            <a:spLocks noGrp="1"/>
          </p:cNvSpPr>
          <p:nvPr>
            <p:ph type="sldNum" sz="quarter" idx="12"/>
          </p:nvPr>
        </p:nvSpPr>
        <p:spPr/>
        <p:txBody>
          <a:bodyPr/>
          <a:lstStyle/>
          <a:p>
            <a:fld id="{46BE8158-583F-4228-947A-C5343D890334}" type="slidenum">
              <a:rPr lang="it-IT" smtClean="0"/>
              <a:t>‹N›</a:t>
            </a:fld>
            <a:endParaRPr lang="it-IT"/>
          </a:p>
        </p:txBody>
      </p:sp>
    </p:spTree>
    <p:extLst>
      <p:ext uri="{BB962C8B-B14F-4D97-AF65-F5344CB8AC3E}">
        <p14:creationId xmlns:p14="http://schemas.microsoft.com/office/powerpoint/2010/main" val="235747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07B9B7-2FF8-4246-93C3-E8528564EB0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E14AD6A-B377-4DE2-AF58-1923BE9A1E1A}"/>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2DFD6AC-4E52-4E56-920D-56560FB516E3}"/>
              </a:ext>
            </a:extLst>
          </p:cNvPr>
          <p:cNvSpPr>
            <a:spLocks noGrp="1"/>
          </p:cNvSpPr>
          <p:nvPr>
            <p:ph type="dt" sz="half" idx="10"/>
          </p:nvPr>
        </p:nvSpPr>
        <p:spPr/>
        <p:txBody>
          <a:bodyPr/>
          <a:lstStyle/>
          <a:p>
            <a:fld id="{AA0BBBD6-0029-4A45-B2EC-216C06C96E29}" type="datetimeFigureOut">
              <a:rPr lang="it-IT" smtClean="0"/>
              <a:t>10/06/2025</a:t>
            </a:fld>
            <a:endParaRPr lang="it-IT"/>
          </a:p>
        </p:txBody>
      </p:sp>
      <p:sp>
        <p:nvSpPr>
          <p:cNvPr id="5" name="Segnaposto piè di pagina 4">
            <a:extLst>
              <a:ext uri="{FF2B5EF4-FFF2-40B4-BE49-F238E27FC236}">
                <a16:creationId xmlns:a16="http://schemas.microsoft.com/office/drawing/2014/main" id="{68BEA895-4F2C-4088-A294-CD1B8B30B58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78EDF0B-A14F-4EB1-B221-14CDC20727BE}"/>
              </a:ext>
            </a:extLst>
          </p:cNvPr>
          <p:cNvSpPr>
            <a:spLocks noGrp="1"/>
          </p:cNvSpPr>
          <p:nvPr>
            <p:ph type="sldNum" sz="quarter" idx="12"/>
          </p:nvPr>
        </p:nvSpPr>
        <p:spPr/>
        <p:txBody>
          <a:bodyPr/>
          <a:lstStyle/>
          <a:p>
            <a:fld id="{46BE8158-583F-4228-947A-C5343D890334}" type="slidenum">
              <a:rPr lang="it-IT" smtClean="0"/>
              <a:t>‹N›</a:t>
            </a:fld>
            <a:endParaRPr lang="it-IT"/>
          </a:p>
        </p:txBody>
      </p:sp>
    </p:spTree>
    <p:extLst>
      <p:ext uri="{BB962C8B-B14F-4D97-AF65-F5344CB8AC3E}">
        <p14:creationId xmlns:p14="http://schemas.microsoft.com/office/powerpoint/2010/main" val="1792514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27D5CA-AE15-4EF9-B9E3-EB6301ED95DA}"/>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1C972E6B-245A-450F-8FED-35441CB075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AB23EC59-869C-4ABB-8339-B0FE1B57B63D}"/>
              </a:ext>
            </a:extLst>
          </p:cNvPr>
          <p:cNvSpPr>
            <a:spLocks noGrp="1"/>
          </p:cNvSpPr>
          <p:nvPr>
            <p:ph type="dt" sz="half" idx="10"/>
          </p:nvPr>
        </p:nvSpPr>
        <p:spPr/>
        <p:txBody>
          <a:bodyPr/>
          <a:lstStyle/>
          <a:p>
            <a:fld id="{AA0BBBD6-0029-4A45-B2EC-216C06C96E29}" type="datetimeFigureOut">
              <a:rPr lang="it-IT" smtClean="0"/>
              <a:t>10/06/2025</a:t>
            </a:fld>
            <a:endParaRPr lang="it-IT"/>
          </a:p>
        </p:txBody>
      </p:sp>
      <p:sp>
        <p:nvSpPr>
          <p:cNvPr id="5" name="Segnaposto piè di pagina 4">
            <a:extLst>
              <a:ext uri="{FF2B5EF4-FFF2-40B4-BE49-F238E27FC236}">
                <a16:creationId xmlns:a16="http://schemas.microsoft.com/office/drawing/2014/main" id="{3455DF2E-B6B0-498D-A532-D4C9252AA46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C386997-3EB6-4295-A241-DA7C3C9DA7FF}"/>
              </a:ext>
            </a:extLst>
          </p:cNvPr>
          <p:cNvSpPr>
            <a:spLocks noGrp="1"/>
          </p:cNvSpPr>
          <p:nvPr>
            <p:ph type="sldNum" sz="quarter" idx="12"/>
          </p:nvPr>
        </p:nvSpPr>
        <p:spPr/>
        <p:txBody>
          <a:bodyPr/>
          <a:lstStyle/>
          <a:p>
            <a:fld id="{46BE8158-583F-4228-947A-C5343D890334}" type="slidenum">
              <a:rPr lang="it-IT" smtClean="0"/>
              <a:t>‹N›</a:t>
            </a:fld>
            <a:endParaRPr lang="it-IT"/>
          </a:p>
        </p:txBody>
      </p:sp>
    </p:spTree>
    <p:extLst>
      <p:ext uri="{BB962C8B-B14F-4D97-AF65-F5344CB8AC3E}">
        <p14:creationId xmlns:p14="http://schemas.microsoft.com/office/powerpoint/2010/main" val="296710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560570-654C-40E4-85F5-BB3F98791CE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65AD44C-3076-4F08-8070-97D9A8C16060}"/>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3FCFAD67-1667-4178-905D-454E9E113A98}"/>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AE64690B-A2FD-4727-B44F-27F50CB822A3}"/>
              </a:ext>
            </a:extLst>
          </p:cNvPr>
          <p:cNvSpPr>
            <a:spLocks noGrp="1"/>
          </p:cNvSpPr>
          <p:nvPr>
            <p:ph type="dt" sz="half" idx="10"/>
          </p:nvPr>
        </p:nvSpPr>
        <p:spPr/>
        <p:txBody>
          <a:bodyPr/>
          <a:lstStyle/>
          <a:p>
            <a:fld id="{AA0BBBD6-0029-4A45-B2EC-216C06C96E29}" type="datetimeFigureOut">
              <a:rPr lang="it-IT" smtClean="0"/>
              <a:t>10/06/2025</a:t>
            </a:fld>
            <a:endParaRPr lang="it-IT"/>
          </a:p>
        </p:txBody>
      </p:sp>
      <p:sp>
        <p:nvSpPr>
          <p:cNvPr id="6" name="Segnaposto piè di pagina 5">
            <a:extLst>
              <a:ext uri="{FF2B5EF4-FFF2-40B4-BE49-F238E27FC236}">
                <a16:creationId xmlns:a16="http://schemas.microsoft.com/office/drawing/2014/main" id="{F02CFB8D-D594-4CDB-9D0B-1A332A40E21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059AF7F-A01C-4874-9ACC-9B1A8FAAC636}"/>
              </a:ext>
            </a:extLst>
          </p:cNvPr>
          <p:cNvSpPr>
            <a:spLocks noGrp="1"/>
          </p:cNvSpPr>
          <p:nvPr>
            <p:ph type="sldNum" sz="quarter" idx="12"/>
          </p:nvPr>
        </p:nvSpPr>
        <p:spPr/>
        <p:txBody>
          <a:bodyPr/>
          <a:lstStyle/>
          <a:p>
            <a:fld id="{46BE8158-583F-4228-947A-C5343D890334}" type="slidenum">
              <a:rPr lang="it-IT" smtClean="0"/>
              <a:t>‹N›</a:t>
            </a:fld>
            <a:endParaRPr lang="it-IT"/>
          </a:p>
        </p:txBody>
      </p:sp>
    </p:spTree>
    <p:extLst>
      <p:ext uri="{BB962C8B-B14F-4D97-AF65-F5344CB8AC3E}">
        <p14:creationId xmlns:p14="http://schemas.microsoft.com/office/powerpoint/2010/main" val="940440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2B825A-F6B9-4D96-BD3C-F1BC37B29DB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943E4A9-0376-4C1F-A1A7-4F1352A1D7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790E65AA-D2B0-487D-881D-AC178AB6B50E}"/>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440E57DF-73F3-4A09-B73F-7BAD38254F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11807FCE-A8DC-42ED-BA9E-FF7F509BA790}"/>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E79CB859-BAD4-4422-82B4-6FC27E4FFDC2}"/>
              </a:ext>
            </a:extLst>
          </p:cNvPr>
          <p:cNvSpPr>
            <a:spLocks noGrp="1"/>
          </p:cNvSpPr>
          <p:nvPr>
            <p:ph type="dt" sz="half" idx="10"/>
          </p:nvPr>
        </p:nvSpPr>
        <p:spPr/>
        <p:txBody>
          <a:bodyPr/>
          <a:lstStyle/>
          <a:p>
            <a:fld id="{AA0BBBD6-0029-4A45-B2EC-216C06C96E29}" type="datetimeFigureOut">
              <a:rPr lang="it-IT" smtClean="0"/>
              <a:t>10/06/2025</a:t>
            </a:fld>
            <a:endParaRPr lang="it-IT"/>
          </a:p>
        </p:txBody>
      </p:sp>
      <p:sp>
        <p:nvSpPr>
          <p:cNvPr id="8" name="Segnaposto piè di pagina 7">
            <a:extLst>
              <a:ext uri="{FF2B5EF4-FFF2-40B4-BE49-F238E27FC236}">
                <a16:creationId xmlns:a16="http://schemas.microsoft.com/office/drawing/2014/main" id="{9B16FC02-CD4B-4057-8913-0750C9B09CAA}"/>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E1343538-43F0-4206-A854-B922B5B76AB9}"/>
              </a:ext>
            </a:extLst>
          </p:cNvPr>
          <p:cNvSpPr>
            <a:spLocks noGrp="1"/>
          </p:cNvSpPr>
          <p:nvPr>
            <p:ph type="sldNum" sz="quarter" idx="12"/>
          </p:nvPr>
        </p:nvSpPr>
        <p:spPr/>
        <p:txBody>
          <a:bodyPr/>
          <a:lstStyle/>
          <a:p>
            <a:fld id="{46BE8158-583F-4228-947A-C5343D890334}" type="slidenum">
              <a:rPr lang="it-IT" smtClean="0"/>
              <a:t>‹N›</a:t>
            </a:fld>
            <a:endParaRPr lang="it-IT"/>
          </a:p>
        </p:txBody>
      </p:sp>
    </p:spTree>
    <p:extLst>
      <p:ext uri="{BB962C8B-B14F-4D97-AF65-F5344CB8AC3E}">
        <p14:creationId xmlns:p14="http://schemas.microsoft.com/office/powerpoint/2010/main" val="140008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BB6B5D-81C3-4B1B-B253-853E3FE8D12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63D9D559-AA71-4E36-9870-775929A53C45}"/>
              </a:ext>
            </a:extLst>
          </p:cNvPr>
          <p:cNvSpPr>
            <a:spLocks noGrp="1"/>
          </p:cNvSpPr>
          <p:nvPr>
            <p:ph type="dt" sz="half" idx="10"/>
          </p:nvPr>
        </p:nvSpPr>
        <p:spPr/>
        <p:txBody>
          <a:bodyPr/>
          <a:lstStyle/>
          <a:p>
            <a:fld id="{AA0BBBD6-0029-4A45-B2EC-216C06C96E29}" type="datetimeFigureOut">
              <a:rPr lang="it-IT" smtClean="0"/>
              <a:t>10/06/2025</a:t>
            </a:fld>
            <a:endParaRPr lang="it-IT"/>
          </a:p>
        </p:txBody>
      </p:sp>
      <p:sp>
        <p:nvSpPr>
          <p:cNvPr id="4" name="Segnaposto piè di pagina 3">
            <a:extLst>
              <a:ext uri="{FF2B5EF4-FFF2-40B4-BE49-F238E27FC236}">
                <a16:creationId xmlns:a16="http://schemas.microsoft.com/office/drawing/2014/main" id="{28A635D0-FDB9-424B-A823-A6DC4D8760CB}"/>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6B70D747-05A0-4EA2-A60F-9236F513B1D0}"/>
              </a:ext>
            </a:extLst>
          </p:cNvPr>
          <p:cNvSpPr>
            <a:spLocks noGrp="1"/>
          </p:cNvSpPr>
          <p:nvPr>
            <p:ph type="sldNum" sz="quarter" idx="12"/>
          </p:nvPr>
        </p:nvSpPr>
        <p:spPr/>
        <p:txBody>
          <a:bodyPr/>
          <a:lstStyle/>
          <a:p>
            <a:fld id="{46BE8158-583F-4228-947A-C5343D890334}" type="slidenum">
              <a:rPr lang="it-IT" smtClean="0"/>
              <a:t>‹N›</a:t>
            </a:fld>
            <a:endParaRPr lang="it-IT"/>
          </a:p>
        </p:txBody>
      </p:sp>
    </p:spTree>
    <p:extLst>
      <p:ext uri="{BB962C8B-B14F-4D97-AF65-F5344CB8AC3E}">
        <p14:creationId xmlns:p14="http://schemas.microsoft.com/office/powerpoint/2010/main" val="322378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A171A45-920B-4279-9968-7CA8B53EDBFD}"/>
              </a:ext>
            </a:extLst>
          </p:cNvPr>
          <p:cNvSpPr>
            <a:spLocks noGrp="1"/>
          </p:cNvSpPr>
          <p:nvPr>
            <p:ph type="dt" sz="half" idx="10"/>
          </p:nvPr>
        </p:nvSpPr>
        <p:spPr/>
        <p:txBody>
          <a:bodyPr/>
          <a:lstStyle/>
          <a:p>
            <a:fld id="{AA0BBBD6-0029-4A45-B2EC-216C06C96E29}" type="datetimeFigureOut">
              <a:rPr lang="it-IT" smtClean="0"/>
              <a:t>10/06/2025</a:t>
            </a:fld>
            <a:endParaRPr lang="it-IT"/>
          </a:p>
        </p:txBody>
      </p:sp>
      <p:sp>
        <p:nvSpPr>
          <p:cNvPr id="3" name="Segnaposto piè di pagina 2">
            <a:extLst>
              <a:ext uri="{FF2B5EF4-FFF2-40B4-BE49-F238E27FC236}">
                <a16:creationId xmlns:a16="http://schemas.microsoft.com/office/drawing/2014/main" id="{1AFF7BA2-E06A-4FE0-936D-6624AF14C76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348B3131-009D-4940-B2BB-F0CE5E94C66F}"/>
              </a:ext>
            </a:extLst>
          </p:cNvPr>
          <p:cNvSpPr>
            <a:spLocks noGrp="1"/>
          </p:cNvSpPr>
          <p:nvPr>
            <p:ph type="sldNum" sz="quarter" idx="12"/>
          </p:nvPr>
        </p:nvSpPr>
        <p:spPr/>
        <p:txBody>
          <a:bodyPr/>
          <a:lstStyle/>
          <a:p>
            <a:fld id="{46BE8158-583F-4228-947A-C5343D890334}" type="slidenum">
              <a:rPr lang="it-IT" smtClean="0"/>
              <a:t>‹N›</a:t>
            </a:fld>
            <a:endParaRPr lang="it-IT"/>
          </a:p>
        </p:txBody>
      </p:sp>
    </p:spTree>
    <p:extLst>
      <p:ext uri="{BB962C8B-B14F-4D97-AF65-F5344CB8AC3E}">
        <p14:creationId xmlns:p14="http://schemas.microsoft.com/office/powerpoint/2010/main" val="869215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7276A1-975C-426D-AC5A-D15DD3E2642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0919B58-59B1-4C8B-91E9-24465BAB50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0EA12510-FAB8-4109-8916-83B64C6157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ACAE1273-01E0-4506-848A-E830E05FAA79}"/>
              </a:ext>
            </a:extLst>
          </p:cNvPr>
          <p:cNvSpPr>
            <a:spLocks noGrp="1"/>
          </p:cNvSpPr>
          <p:nvPr>
            <p:ph type="dt" sz="half" idx="10"/>
          </p:nvPr>
        </p:nvSpPr>
        <p:spPr/>
        <p:txBody>
          <a:bodyPr/>
          <a:lstStyle/>
          <a:p>
            <a:fld id="{AA0BBBD6-0029-4A45-B2EC-216C06C96E29}" type="datetimeFigureOut">
              <a:rPr lang="it-IT" smtClean="0"/>
              <a:t>10/06/2025</a:t>
            </a:fld>
            <a:endParaRPr lang="it-IT"/>
          </a:p>
        </p:txBody>
      </p:sp>
      <p:sp>
        <p:nvSpPr>
          <p:cNvPr id="6" name="Segnaposto piè di pagina 5">
            <a:extLst>
              <a:ext uri="{FF2B5EF4-FFF2-40B4-BE49-F238E27FC236}">
                <a16:creationId xmlns:a16="http://schemas.microsoft.com/office/drawing/2014/main" id="{216C0326-147A-4D47-A821-AFD77874F7D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50B3CF5-DEF4-49C8-94B0-5A5A77EF7D85}"/>
              </a:ext>
            </a:extLst>
          </p:cNvPr>
          <p:cNvSpPr>
            <a:spLocks noGrp="1"/>
          </p:cNvSpPr>
          <p:nvPr>
            <p:ph type="sldNum" sz="quarter" idx="12"/>
          </p:nvPr>
        </p:nvSpPr>
        <p:spPr/>
        <p:txBody>
          <a:bodyPr/>
          <a:lstStyle/>
          <a:p>
            <a:fld id="{46BE8158-583F-4228-947A-C5343D890334}" type="slidenum">
              <a:rPr lang="it-IT" smtClean="0"/>
              <a:t>‹N›</a:t>
            </a:fld>
            <a:endParaRPr lang="it-IT"/>
          </a:p>
        </p:txBody>
      </p:sp>
    </p:spTree>
    <p:extLst>
      <p:ext uri="{BB962C8B-B14F-4D97-AF65-F5344CB8AC3E}">
        <p14:creationId xmlns:p14="http://schemas.microsoft.com/office/powerpoint/2010/main" val="1183102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EAF11E-85AD-48C7-B7A5-23A15BB75F1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E121809-A6A2-42DB-8C2F-9B7953B529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840A9480-E767-45E6-8109-BA529289AE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B4785BBB-D587-4C1B-BD26-0CB0D9F67997}"/>
              </a:ext>
            </a:extLst>
          </p:cNvPr>
          <p:cNvSpPr>
            <a:spLocks noGrp="1"/>
          </p:cNvSpPr>
          <p:nvPr>
            <p:ph type="dt" sz="half" idx="10"/>
          </p:nvPr>
        </p:nvSpPr>
        <p:spPr/>
        <p:txBody>
          <a:bodyPr/>
          <a:lstStyle/>
          <a:p>
            <a:fld id="{AA0BBBD6-0029-4A45-B2EC-216C06C96E29}" type="datetimeFigureOut">
              <a:rPr lang="it-IT" smtClean="0"/>
              <a:t>10/06/2025</a:t>
            </a:fld>
            <a:endParaRPr lang="it-IT"/>
          </a:p>
        </p:txBody>
      </p:sp>
      <p:sp>
        <p:nvSpPr>
          <p:cNvPr id="6" name="Segnaposto piè di pagina 5">
            <a:extLst>
              <a:ext uri="{FF2B5EF4-FFF2-40B4-BE49-F238E27FC236}">
                <a16:creationId xmlns:a16="http://schemas.microsoft.com/office/drawing/2014/main" id="{255B94DA-7C1F-442B-A3FF-C6B591E933B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6BAD6FF-7B9C-4041-85BC-651AE21291A0}"/>
              </a:ext>
            </a:extLst>
          </p:cNvPr>
          <p:cNvSpPr>
            <a:spLocks noGrp="1"/>
          </p:cNvSpPr>
          <p:nvPr>
            <p:ph type="sldNum" sz="quarter" idx="12"/>
          </p:nvPr>
        </p:nvSpPr>
        <p:spPr/>
        <p:txBody>
          <a:bodyPr/>
          <a:lstStyle/>
          <a:p>
            <a:fld id="{46BE8158-583F-4228-947A-C5343D890334}" type="slidenum">
              <a:rPr lang="it-IT" smtClean="0"/>
              <a:t>‹N›</a:t>
            </a:fld>
            <a:endParaRPr lang="it-IT"/>
          </a:p>
        </p:txBody>
      </p:sp>
    </p:spTree>
    <p:extLst>
      <p:ext uri="{BB962C8B-B14F-4D97-AF65-F5344CB8AC3E}">
        <p14:creationId xmlns:p14="http://schemas.microsoft.com/office/powerpoint/2010/main" val="3719033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6C5C2D58-25C3-46A6-B311-4C659AB2FE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D140DBF-7C7C-481B-93BF-62B5A63B33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5948EA0-5617-45A8-AF58-1C80CABABD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0BBBD6-0029-4A45-B2EC-216C06C96E29}" type="datetimeFigureOut">
              <a:rPr lang="it-IT" smtClean="0"/>
              <a:t>10/06/2025</a:t>
            </a:fld>
            <a:endParaRPr lang="it-IT"/>
          </a:p>
        </p:txBody>
      </p:sp>
      <p:sp>
        <p:nvSpPr>
          <p:cNvPr id="5" name="Segnaposto piè di pagina 4">
            <a:extLst>
              <a:ext uri="{FF2B5EF4-FFF2-40B4-BE49-F238E27FC236}">
                <a16:creationId xmlns:a16="http://schemas.microsoft.com/office/drawing/2014/main" id="{7A205072-806E-49AF-A108-19AB1EB6A8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1D65CEE7-F65C-417D-BE96-271D3F5F4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E8158-583F-4228-947A-C5343D890334}" type="slidenum">
              <a:rPr lang="it-IT" smtClean="0"/>
              <a:t>‹N›</a:t>
            </a:fld>
            <a:endParaRPr lang="it-IT"/>
          </a:p>
        </p:txBody>
      </p:sp>
    </p:spTree>
    <p:extLst>
      <p:ext uri="{BB962C8B-B14F-4D97-AF65-F5344CB8AC3E}">
        <p14:creationId xmlns:p14="http://schemas.microsoft.com/office/powerpoint/2010/main" val="1577970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Layout" Target="../slideLayouts/slideLayout8.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26634B3-9CA0-41F8-B7E1-AD1E440874E7}"/>
              </a:ext>
            </a:extLst>
          </p:cNvPr>
          <p:cNvSpPr>
            <a:spLocks noGrp="1"/>
          </p:cNvSpPr>
          <p:nvPr>
            <p:ph type="ctrTitle"/>
          </p:nvPr>
        </p:nvSpPr>
        <p:spPr>
          <a:xfrm>
            <a:off x="1584384" y="1454191"/>
            <a:ext cx="9023230" cy="1906008"/>
          </a:xfrm>
          <a:noFill/>
          <a:ln>
            <a:solidFill>
              <a:srgbClr val="000000"/>
            </a:solidFill>
          </a:ln>
          <a:effectLst>
            <a:outerShdw blurRad="50800" dist="38100" dir="18900000" algn="bl" rotWithShape="0">
              <a:prstClr val="black">
                <a:alpha val="40000"/>
              </a:prstClr>
            </a:outerShdw>
          </a:effectLst>
          <a:scene3d>
            <a:camera prst="orthographicFront"/>
            <a:lightRig rig="threePt" dir="t"/>
          </a:scene3d>
          <a:sp3d>
            <a:bevelT prst="slope"/>
          </a:sp3d>
        </p:spPr>
        <p:txBody>
          <a:bodyPr>
            <a:normAutofit fontScale="90000"/>
          </a:bodyPr>
          <a:lstStyle/>
          <a:p>
            <a:pPr>
              <a:lnSpc>
                <a:spcPct val="100000"/>
              </a:lnSpc>
            </a:pPr>
            <a:r>
              <a:rPr lang="it-IT" sz="4400" dirty="0">
                <a:solidFill>
                  <a:srgbClr val="FF0000"/>
                </a:solidFill>
                <a:effectLst>
                  <a:outerShdw dist="50800" dir="5400000" algn="ctr" rotWithShape="0">
                    <a:schemeClr val="tx1">
                      <a:lumMod val="95000"/>
                      <a:lumOff val="5000"/>
                    </a:schemeClr>
                  </a:outerShdw>
                </a:effectLst>
                <a:latin typeface="Cambria" panose="02040503050406030204" pitchFamily="18" charset="0"/>
              </a:rPr>
              <a:t>ANALISI, PREVISIONE E STRATEGIE DI GESTIONE DEL PORTAFOGLIO AZIONARIO</a:t>
            </a:r>
          </a:p>
        </p:txBody>
      </p:sp>
      <p:sp>
        <p:nvSpPr>
          <p:cNvPr id="9" name="CasellaDiTesto 8">
            <a:extLst>
              <a:ext uri="{FF2B5EF4-FFF2-40B4-BE49-F238E27FC236}">
                <a16:creationId xmlns:a16="http://schemas.microsoft.com/office/drawing/2014/main" id="{1ED1A144-54CE-486C-9782-B329162CBB46}"/>
              </a:ext>
            </a:extLst>
          </p:cNvPr>
          <p:cNvSpPr txBox="1"/>
          <p:nvPr/>
        </p:nvSpPr>
        <p:spPr>
          <a:xfrm>
            <a:off x="0" y="1016058"/>
            <a:ext cx="12192000" cy="369332"/>
          </a:xfrm>
          <a:prstGeom prst="rect">
            <a:avLst/>
          </a:prstGeom>
          <a:noFill/>
        </p:spPr>
        <p:txBody>
          <a:bodyPr wrap="square" rtlCol="0">
            <a:spAutoFit/>
          </a:bodyPr>
          <a:lstStyle/>
          <a:p>
            <a:pPr algn="ctr"/>
            <a:r>
              <a:rPr lang="it-IT" dirty="0">
                <a:latin typeface="Cambria" panose="02040503050406030204" pitchFamily="18" charset="0"/>
              </a:rPr>
              <a:t>BUSINESS INTELLIGENCE PER I SERVIZI FINANZIARI</a:t>
            </a:r>
          </a:p>
        </p:txBody>
      </p:sp>
      <p:sp>
        <p:nvSpPr>
          <p:cNvPr id="12" name="CasellaDiTesto 11">
            <a:extLst>
              <a:ext uri="{FF2B5EF4-FFF2-40B4-BE49-F238E27FC236}">
                <a16:creationId xmlns:a16="http://schemas.microsoft.com/office/drawing/2014/main" id="{CD3AA8C6-95D7-4A37-8A26-15246B5E0A82}"/>
              </a:ext>
            </a:extLst>
          </p:cNvPr>
          <p:cNvSpPr txBox="1"/>
          <p:nvPr/>
        </p:nvSpPr>
        <p:spPr>
          <a:xfrm>
            <a:off x="1116257" y="3429000"/>
            <a:ext cx="9959485" cy="3416320"/>
          </a:xfrm>
          <a:prstGeom prst="rect">
            <a:avLst/>
          </a:prstGeom>
          <a:noFill/>
        </p:spPr>
        <p:txBody>
          <a:bodyPr wrap="square" rtlCol="0">
            <a:spAutoFit/>
          </a:bodyPr>
          <a:lstStyle/>
          <a:p>
            <a:pPr algn="just"/>
            <a:r>
              <a:rPr lang="it-IT" sz="1800" dirty="0">
                <a:effectLst/>
                <a:latin typeface="Cambria" panose="02040503050406030204" pitchFamily="18" charset="0"/>
                <a:ea typeface="Calibri" panose="020F0502020204030204" pitchFamily="34" charset="0"/>
                <a:cs typeface="Times New Roman" panose="02020603050405020304" pitchFamily="18" charset="0"/>
              </a:rPr>
              <a:t>Il progetto si è proposto di analizzare e modellare le dinamiche dei mercati azionari. Partendo dalla sezione di seti titoli chiave dell’indice S&amp;P500 appartenenti a diversi settori (Tecnologico, Automobilistico e Bancario), è stata condotta un’approfondita analisi descrittiva dei loro rendimenti storici, delle statistiche univariate e delle correlazioni inter-settoriali e con il mercato.  Successivamente, si è esplorata la prevedibilità dei prezzi attraverso modelli ARIMA e si è quantificata l’esposizione ai fattori di rischio tramite il modello Fama-French a 3 e 5 fattori, fornendo una visione granulare delle fonti di rendimento. Infine, il lavoro ha culminato nella simulazione di una strategia dinamica di investimento (CPPI) e nel suo backtesting contro una strategia Buy&amp;Hold, dimostrando il cruciale trade-off tra rendimento assoluto e gestione di rischio. </a:t>
            </a:r>
          </a:p>
          <a:p>
            <a:pPr algn="just"/>
            <a:r>
              <a:rPr lang="it-IT" dirty="0"/>
              <a:t>L'obiettivo è stato quello di estrarre intuizioni significative per informare le decisioni di investimento e la gestione del portafoglio.</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it-IT" dirty="0">
              <a:latin typeface="Cambria" panose="02040503050406030204" pitchFamily="18" charset="0"/>
            </a:endParaRPr>
          </a:p>
        </p:txBody>
      </p:sp>
      <p:sp>
        <p:nvSpPr>
          <p:cNvPr id="4" name="CasellaDiTesto 3">
            <a:extLst>
              <a:ext uri="{FF2B5EF4-FFF2-40B4-BE49-F238E27FC236}">
                <a16:creationId xmlns:a16="http://schemas.microsoft.com/office/drawing/2014/main" id="{1676DC77-1D37-59BA-B96D-006D04897DBC}"/>
              </a:ext>
            </a:extLst>
          </p:cNvPr>
          <p:cNvSpPr txBox="1"/>
          <p:nvPr/>
        </p:nvSpPr>
        <p:spPr>
          <a:xfrm>
            <a:off x="124794" y="92728"/>
            <a:ext cx="3820351" cy="923330"/>
          </a:xfrm>
          <a:prstGeom prst="rect">
            <a:avLst/>
          </a:prstGeom>
          <a:noFill/>
        </p:spPr>
        <p:txBody>
          <a:bodyPr wrap="square" rtlCol="0">
            <a:spAutoFit/>
          </a:bodyPr>
          <a:lstStyle/>
          <a:p>
            <a:pPr algn="just"/>
            <a:r>
              <a:rPr lang="it-IT" dirty="0">
                <a:latin typeface="Cambria" panose="02040503050406030204" pitchFamily="18" charset="0"/>
              </a:rPr>
              <a:t>Nome: Alessandro Guillermo Rocchi</a:t>
            </a:r>
          </a:p>
          <a:p>
            <a:pPr algn="just"/>
            <a:r>
              <a:rPr lang="it-IT" dirty="0">
                <a:latin typeface="Cambria" panose="02040503050406030204" pitchFamily="18" charset="0"/>
              </a:rPr>
              <a:t>Matricola: 899810</a:t>
            </a:r>
          </a:p>
          <a:p>
            <a:pPr algn="just"/>
            <a:r>
              <a:rPr lang="it-IT" dirty="0">
                <a:latin typeface="Cambria" panose="02040503050406030204" pitchFamily="18" charset="0"/>
              </a:rPr>
              <a:t>Anno Scolastico: 2024/2025</a:t>
            </a:r>
          </a:p>
        </p:txBody>
      </p:sp>
    </p:spTree>
    <p:extLst>
      <p:ext uri="{BB962C8B-B14F-4D97-AF65-F5344CB8AC3E}">
        <p14:creationId xmlns:p14="http://schemas.microsoft.com/office/powerpoint/2010/main" val="1160323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17ECA-93FD-C609-52AE-4D58A31C26A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0A9FE49-F38E-7D36-E22E-1F629E0416D1}"/>
              </a:ext>
            </a:extLst>
          </p:cNvPr>
          <p:cNvSpPr>
            <a:spLocks noGrp="1"/>
          </p:cNvSpPr>
          <p:nvPr>
            <p:ph type="title"/>
          </p:nvPr>
        </p:nvSpPr>
        <p:spPr>
          <a:xfrm>
            <a:off x="570779" y="-6472"/>
            <a:ext cx="10515600" cy="1325563"/>
          </a:xfrm>
        </p:spPr>
        <p:txBody>
          <a:bodyPr>
            <a:normAutofit/>
          </a:bodyPr>
          <a:lstStyle/>
          <a:p>
            <a:pPr algn="ctr"/>
            <a:r>
              <a:rPr lang="it-IT" sz="3200" dirty="0">
                <a:solidFill>
                  <a:schemeClr val="bg2">
                    <a:lumMod val="10000"/>
                  </a:schemeClr>
                </a:solidFill>
                <a:latin typeface="Cambria" panose="02040503050406030204" pitchFamily="18" charset="0"/>
              </a:rPr>
              <a:t>ANDAMENTO CORRELAZIONI E SCATTERPLOTS</a:t>
            </a:r>
          </a:p>
        </p:txBody>
      </p:sp>
      <p:sp>
        <p:nvSpPr>
          <p:cNvPr id="18" name="CasellaDiTesto 17">
            <a:extLst>
              <a:ext uri="{FF2B5EF4-FFF2-40B4-BE49-F238E27FC236}">
                <a16:creationId xmlns:a16="http://schemas.microsoft.com/office/drawing/2014/main" id="{D45CBAC4-CC20-CD87-4C96-026CB32D046F}"/>
              </a:ext>
            </a:extLst>
          </p:cNvPr>
          <p:cNvSpPr txBox="1"/>
          <p:nvPr/>
        </p:nvSpPr>
        <p:spPr>
          <a:xfrm>
            <a:off x="957278" y="1319091"/>
            <a:ext cx="2511879" cy="369332"/>
          </a:xfrm>
          <a:prstGeom prst="rect">
            <a:avLst/>
          </a:prstGeom>
          <a:noFill/>
        </p:spPr>
        <p:txBody>
          <a:bodyPr wrap="square" rtlCol="0">
            <a:spAutoFit/>
          </a:bodyPr>
          <a:lstStyle/>
          <a:p>
            <a:pPr algn="ctr"/>
            <a:r>
              <a:rPr lang="it-IT" dirty="0">
                <a:solidFill>
                  <a:srgbClr val="0070C0"/>
                </a:solidFill>
                <a:latin typeface="Cambria" panose="02040503050406030204" pitchFamily="18" charset="0"/>
              </a:rPr>
              <a:t>TSLA-GM &amp; SP500</a:t>
            </a:r>
          </a:p>
        </p:txBody>
      </p:sp>
      <p:sp>
        <p:nvSpPr>
          <p:cNvPr id="15" name="CasellaDiTesto 14">
            <a:extLst>
              <a:ext uri="{FF2B5EF4-FFF2-40B4-BE49-F238E27FC236}">
                <a16:creationId xmlns:a16="http://schemas.microsoft.com/office/drawing/2014/main" id="{226228B9-B4A4-4581-FFA5-D7A5852BF2EF}"/>
              </a:ext>
            </a:extLst>
          </p:cNvPr>
          <p:cNvSpPr txBox="1"/>
          <p:nvPr/>
        </p:nvSpPr>
        <p:spPr>
          <a:xfrm>
            <a:off x="623851" y="1688423"/>
            <a:ext cx="3342000" cy="276999"/>
          </a:xfrm>
          <a:prstGeom prst="rect">
            <a:avLst/>
          </a:prstGeom>
          <a:noFill/>
        </p:spPr>
        <p:txBody>
          <a:bodyPr wrap="square" rtlCol="0">
            <a:spAutoFit/>
          </a:bodyPr>
          <a:lstStyle/>
          <a:p>
            <a:pPr algn="just"/>
            <a:r>
              <a:rPr lang="it-IT" sz="1200" dirty="0">
                <a:latin typeface="Cambria" panose="02040503050406030204" pitchFamily="18" charset="0"/>
              </a:rPr>
              <a:t>l’andamento delle correlazioni mobili a 6 mesi </a:t>
            </a:r>
          </a:p>
        </p:txBody>
      </p:sp>
      <p:sp>
        <p:nvSpPr>
          <p:cNvPr id="17" name="CasellaDiTesto 16">
            <a:extLst>
              <a:ext uri="{FF2B5EF4-FFF2-40B4-BE49-F238E27FC236}">
                <a16:creationId xmlns:a16="http://schemas.microsoft.com/office/drawing/2014/main" id="{BFF3AC8F-0D1E-CC38-C9E6-0C6322EB7999}"/>
              </a:ext>
            </a:extLst>
          </p:cNvPr>
          <p:cNvSpPr txBox="1"/>
          <p:nvPr/>
        </p:nvSpPr>
        <p:spPr>
          <a:xfrm>
            <a:off x="4652656" y="3095898"/>
            <a:ext cx="7226646" cy="3416320"/>
          </a:xfrm>
          <a:prstGeom prst="rect">
            <a:avLst/>
          </a:prstGeom>
          <a:noFill/>
        </p:spPr>
        <p:txBody>
          <a:bodyPr wrap="square" rtlCol="0">
            <a:spAutoFit/>
          </a:bodyPr>
          <a:lstStyle/>
          <a:p>
            <a:pPr marL="171450" indent="-171450" algn="just">
              <a:buFont typeface="Wingdings" panose="05000000000000000000" pitchFamily="2" charset="2"/>
              <a:buChar char="v"/>
            </a:pPr>
            <a:r>
              <a:rPr lang="it-IT" sz="1200" dirty="0">
                <a:latin typeface="Cambria" panose="02040503050406030204" pitchFamily="18" charset="0"/>
              </a:rPr>
              <a:t>Correlazione </a:t>
            </a:r>
            <a:r>
              <a:rPr lang="it-IT" sz="1200" dirty="0">
                <a:solidFill>
                  <a:schemeClr val="accent1">
                    <a:lumMod val="75000"/>
                  </a:schemeClr>
                </a:solidFill>
                <a:latin typeface="Cambria" panose="02040503050406030204" pitchFamily="18" charset="0"/>
              </a:rPr>
              <a:t>TSLA-l’SP500</a:t>
            </a:r>
            <a:r>
              <a:rPr lang="it-IT" sz="1200" dirty="0">
                <a:latin typeface="Cambria" panose="02040503050406030204" pitchFamily="18" charset="0"/>
              </a:rPr>
              <a:t> è estremamente volatile, oscillando frequentemente da valori molto positivi a picchi profondamente negativi </a:t>
            </a:r>
            <a:r>
              <a:rPr lang="it-IT" sz="1200" dirty="0">
                <a:latin typeface="Cambria" panose="02040503050406030204" pitchFamily="18" charset="0"/>
                <a:sym typeface="Wingdings" panose="05000000000000000000" pitchFamily="2" charset="2"/>
              </a:rPr>
              <a:t> Sottolinea la natura idiosincratica di TSLA: Eventi specifici dell’azienda, innovazioni di prodotto possono far si che si disaccoppi drasticamente dal mercato.</a:t>
            </a:r>
            <a:endParaRPr lang="it-IT" sz="1200" dirty="0">
              <a:latin typeface="Cambria" panose="02040503050406030204" pitchFamily="18" charset="0"/>
            </a:endParaRPr>
          </a:p>
          <a:p>
            <a:pPr marL="171450" indent="-171450" algn="just">
              <a:buFont typeface="Wingdings" panose="05000000000000000000" pitchFamily="2" charset="2"/>
              <a:buChar char="v"/>
            </a:pPr>
            <a:r>
              <a:rPr lang="it-IT" sz="1200" dirty="0">
                <a:latin typeface="Cambria" panose="02040503050406030204" pitchFamily="18" charset="0"/>
              </a:rPr>
              <a:t>Correlazione </a:t>
            </a:r>
            <a:r>
              <a:rPr lang="it-IT" sz="1200" dirty="0">
                <a:solidFill>
                  <a:schemeClr val="accent2">
                    <a:lumMod val="75000"/>
                  </a:schemeClr>
                </a:solidFill>
                <a:latin typeface="Cambria" panose="02040503050406030204" pitchFamily="18" charset="0"/>
              </a:rPr>
              <a:t>GM-l’SP500</a:t>
            </a:r>
            <a:r>
              <a:rPr lang="it-IT" sz="1200" dirty="0">
                <a:latin typeface="Cambria" panose="02040503050406030204" pitchFamily="18" charset="0"/>
              </a:rPr>
              <a:t> è anch’essa dinamica, ma tende a essere piu’ spesso positiva rispetto TSLA. Le sue fluttuazioni negative tendono a essere meno estreme di quelle di TSLA: GM è piu’ legata ai cicli economici tradizionali e ai fattori di mercato piu’ ampi.</a:t>
            </a:r>
            <a:endParaRPr lang="it-IT" sz="1200" dirty="0">
              <a:latin typeface="Cambria" panose="02040503050406030204" pitchFamily="18" charset="0"/>
              <a:sym typeface="Wingdings" panose="05000000000000000000" pitchFamily="2" charset="2"/>
            </a:endParaRPr>
          </a:p>
          <a:p>
            <a:pPr marL="171450" indent="-171450" algn="just">
              <a:buFont typeface="Wingdings" panose="05000000000000000000" pitchFamily="2" charset="2"/>
              <a:buChar char="v"/>
            </a:pPr>
            <a:r>
              <a:rPr lang="it-IT" sz="1200" dirty="0">
                <a:latin typeface="Cambria" panose="02040503050406030204" pitchFamily="18" charset="0"/>
                <a:sym typeface="Wingdings" panose="05000000000000000000" pitchFamily="2" charset="2"/>
              </a:rPr>
              <a:t>Correlazione </a:t>
            </a:r>
            <a:r>
              <a:rPr lang="it-IT" sz="1200" dirty="0">
                <a:solidFill>
                  <a:schemeClr val="accent6">
                    <a:lumMod val="75000"/>
                  </a:schemeClr>
                </a:solidFill>
                <a:latin typeface="Cambria" panose="02040503050406030204" pitchFamily="18" charset="0"/>
                <a:sym typeface="Wingdings" panose="05000000000000000000" pitchFamily="2" charset="2"/>
              </a:rPr>
              <a:t>TSLA-GM: </a:t>
            </a:r>
            <a:r>
              <a:rPr lang="it-IT" sz="1200" dirty="0">
                <a:latin typeface="Cambria" panose="02040503050406030204" pitchFamily="18" charset="0"/>
                <a:sym typeface="Wingdings" panose="05000000000000000000" pitchFamily="2" charset="2"/>
              </a:rPr>
              <a:t>E’ altamente variabile e spesso debole/negativa, oscillando frequentemente tra valori positivi significativi e negativi marcati. La maggior parte dell’andamento è sopra lo zero, indicando una correlazione per lo piu’ positiva ma mostra un evidente volatilità anche in settore positivo. </a:t>
            </a:r>
          </a:p>
          <a:p>
            <a:pPr marL="171450" indent="-171450" algn="just">
              <a:buFont typeface="Wingdings" panose="05000000000000000000" pitchFamily="2" charset="2"/>
              <a:buChar char="v"/>
            </a:pPr>
            <a:r>
              <a:rPr lang="it-IT" sz="1200" dirty="0">
                <a:latin typeface="Cambria" panose="02040503050406030204" pitchFamily="18" charset="0"/>
                <a:sym typeface="Wingdings" panose="05000000000000000000" pitchFamily="2" charset="2"/>
              </a:rPr>
              <a:t>Scatterplot SP500-TSLA  Nuvola con dispersione dei punti notevole, anche se indica una correlazione positiva (Nuvola che tende a salire). Ci sono outlier molto distanti dal centro. Conferma una correlazione positiva moderata e caratterizzata da alta volatilità e movimenti idiosincratici.</a:t>
            </a:r>
          </a:p>
          <a:p>
            <a:pPr marL="171450" indent="-171450" algn="just">
              <a:buFont typeface="Wingdings" panose="05000000000000000000" pitchFamily="2" charset="2"/>
              <a:buChar char="v"/>
            </a:pPr>
            <a:r>
              <a:rPr lang="it-IT" sz="1200" dirty="0">
                <a:latin typeface="Cambria" panose="02040503050406030204" pitchFamily="18" charset="0"/>
                <a:sym typeface="Wingdings" panose="05000000000000000000" pitchFamily="2" charset="2"/>
              </a:rPr>
              <a:t>Scatterplot SP500-GM  Nuvola piu’ compatta e tendente a salire, mantenendo una certa dispersione: Indica una correlazione positiva piu’ marcata, essendo un attore tradizionale dell’economia reale, tende a seguire piu’ da vicino i cicli economici di mercato generale.</a:t>
            </a:r>
          </a:p>
          <a:p>
            <a:pPr marL="171450" indent="-171450" algn="just">
              <a:buFont typeface="Wingdings" panose="05000000000000000000" pitchFamily="2" charset="2"/>
              <a:buChar char="v"/>
            </a:pPr>
            <a:r>
              <a:rPr lang="it-IT" sz="1200" dirty="0">
                <a:latin typeface="Cambria" panose="02040503050406030204" pitchFamily="18" charset="0"/>
                <a:sym typeface="Wingdings" panose="05000000000000000000" pitchFamily="2" charset="2"/>
              </a:rPr>
              <a:t>Scatterplot TSLA-GM  Nuvola di punti molto dispersa che si estende ampiamente in tutti i quadranti. Ha una piccola tendenza positiva (MOLTO DEBOLE): I loro rendimenti si muovono spesso in modo indipendente. Riflette le loro diverse nature.</a:t>
            </a:r>
            <a:endParaRPr lang="it-IT" sz="1200" dirty="0">
              <a:solidFill>
                <a:schemeClr val="accent6">
                  <a:lumMod val="75000"/>
                </a:schemeClr>
              </a:solidFill>
              <a:latin typeface="Cambria" panose="02040503050406030204" pitchFamily="18" charset="0"/>
              <a:sym typeface="Wingdings" panose="05000000000000000000" pitchFamily="2" charset="2"/>
            </a:endParaRPr>
          </a:p>
        </p:txBody>
      </p:sp>
      <p:pic>
        <p:nvPicPr>
          <p:cNvPr id="5" name="Immagine 4" descr="Immagine che contiene testo, linea, Diagramma, Carattere&#10;&#10;Il contenuto generato dall'IA potrebbe non essere corretto.">
            <a:extLst>
              <a:ext uri="{FF2B5EF4-FFF2-40B4-BE49-F238E27FC236}">
                <a16:creationId xmlns:a16="http://schemas.microsoft.com/office/drawing/2014/main" id="{0B65815B-D481-4124-04BB-F619AC94C7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88" y="2153435"/>
            <a:ext cx="3964305" cy="2046348"/>
          </a:xfrm>
          <a:prstGeom prst="rect">
            <a:avLst/>
          </a:prstGeom>
        </p:spPr>
      </p:pic>
      <p:pic>
        <p:nvPicPr>
          <p:cNvPr id="7" name="Immagine 6" descr="Immagine che contiene testo, linea, Diagramma, Carattere&#10;&#10;Il contenuto generato dall'IA potrebbe non essere corretto.">
            <a:extLst>
              <a:ext uri="{FF2B5EF4-FFF2-40B4-BE49-F238E27FC236}">
                <a16:creationId xmlns:a16="http://schemas.microsoft.com/office/drawing/2014/main" id="{E8F5EBB7-4FE2-5848-4845-E356BE310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698" y="4328612"/>
            <a:ext cx="3964305" cy="2108835"/>
          </a:xfrm>
          <a:prstGeom prst="rect">
            <a:avLst/>
          </a:prstGeom>
        </p:spPr>
      </p:pic>
      <p:pic>
        <p:nvPicPr>
          <p:cNvPr id="9" name="Immagine 8" descr="Immagine che contiene testo, schermata&#10;&#10;Il contenuto generato dall'IA potrebbe non essere corretto.">
            <a:extLst>
              <a:ext uri="{FF2B5EF4-FFF2-40B4-BE49-F238E27FC236}">
                <a16:creationId xmlns:a16="http://schemas.microsoft.com/office/drawing/2014/main" id="{76FB4711-C9AB-74A5-05CE-F96CC248EA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6523" y="1571857"/>
            <a:ext cx="1679921" cy="1247229"/>
          </a:xfrm>
          <a:prstGeom prst="rect">
            <a:avLst/>
          </a:prstGeom>
        </p:spPr>
      </p:pic>
      <p:pic>
        <p:nvPicPr>
          <p:cNvPr id="11" name="Immagine 10" descr="Immagine che contiene testo, schermata, diagramma&#10;&#10;Il contenuto generato dall'IA potrebbe non essere corretto.">
            <a:extLst>
              <a:ext uri="{FF2B5EF4-FFF2-40B4-BE49-F238E27FC236}">
                <a16:creationId xmlns:a16="http://schemas.microsoft.com/office/drawing/2014/main" id="{7A59A538-98D1-0FEC-5F9F-FDD12BF81C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85759" y="1571856"/>
            <a:ext cx="1681426" cy="1247229"/>
          </a:xfrm>
          <a:prstGeom prst="rect">
            <a:avLst/>
          </a:prstGeom>
        </p:spPr>
      </p:pic>
      <p:pic>
        <p:nvPicPr>
          <p:cNvPr id="12" name="Immagine 11" descr="Immagine che contiene testo, schermata, diagramma&#10;&#10;Il contenuto generato dall'IA potrebbe non essere corretto.">
            <a:extLst>
              <a:ext uri="{FF2B5EF4-FFF2-40B4-BE49-F238E27FC236}">
                <a16:creationId xmlns:a16="http://schemas.microsoft.com/office/drawing/2014/main" id="{42107CAD-2DDA-F6E4-B9E4-904482A601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04953" y="1571856"/>
            <a:ext cx="1681426" cy="1271277"/>
          </a:xfrm>
          <a:prstGeom prst="rect">
            <a:avLst/>
          </a:prstGeom>
        </p:spPr>
      </p:pic>
    </p:spTree>
    <p:extLst>
      <p:ext uri="{BB962C8B-B14F-4D97-AF65-F5344CB8AC3E}">
        <p14:creationId xmlns:p14="http://schemas.microsoft.com/office/powerpoint/2010/main" val="563049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959D5-F3D8-79BC-4BAF-C59062B0849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B400C42-E0EB-10F3-3B46-2B6FA0ED0101}"/>
              </a:ext>
            </a:extLst>
          </p:cNvPr>
          <p:cNvSpPr>
            <a:spLocks noGrp="1"/>
          </p:cNvSpPr>
          <p:nvPr>
            <p:ph type="title"/>
          </p:nvPr>
        </p:nvSpPr>
        <p:spPr>
          <a:xfrm>
            <a:off x="570779" y="-6472"/>
            <a:ext cx="10515600" cy="1325563"/>
          </a:xfrm>
        </p:spPr>
        <p:txBody>
          <a:bodyPr>
            <a:normAutofit/>
          </a:bodyPr>
          <a:lstStyle/>
          <a:p>
            <a:pPr algn="ctr"/>
            <a:r>
              <a:rPr lang="it-IT" sz="3200" dirty="0">
                <a:solidFill>
                  <a:schemeClr val="bg2">
                    <a:lumMod val="10000"/>
                  </a:schemeClr>
                </a:solidFill>
                <a:latin typeface="Cambria" panose="02040503050406030204" pitchFamily="18" charset="0"/>
              </a:rPr>
              <a:t>ANDAMENTO CORRELAZIONI E SCATTERPLOTS</a:t>
            </a:r>
          </a:p>
        </p:txBody>
      </p:sp>
      <p:sp>
        <p:nvSpPr>
          <p:cNvPr id="18" name="CasellaDiTesto 17">
            <a:extLst>
              <a:ext uri="{FF2B5EF4-FFF2-40B4-BE49-F238E27FC236}">
                <a16:creationId xmlns:a16="http://schemas.microsoft.com/office/drawing/2014/main" id="{23DF03DA-8CA7-9F73-0A8E-DC51E3A91FBD}"/>
              </a:ext>
            </a:extLst>
          </p:cNvPr>
          <p:cNvSpPr txBox="1"/>
          <p:nvPr/>
        </p:nvSpPr>
        <p:spPr>
          <a:xfrm>
            <a:off x="957278" y="1319091"/>
            <a:ext cx="2511879" cy="369332"/>
          </a:xfrm>
          <a:prstGeom prst="rect">
            <a:avLst/>
          </a:prstGeom>
          <a:noFill/>
        </p:spPr>
        <p:txBody>
          <a:bodyPr wrap="square" rtlCol="0">
            <a:spAutoFit/>
          </a:bodyPr>
          <a:lstStyle/>
          <a:p>
            <a:pPr algn="ctr"/>
            <a:r>
              <a:rPr lang="it-IT" dirty="0">
                <a:solidFill>
                  <a:srgbClr val="0070C0"/>
                </a:solidFill>
                <a:latin typeface="Cambria" panose="02040503050406030204" pitchFamily="18" charset="0"/>
              </a:rPr>
              <a:t>JPM-WFC &amp; SP500</a:t>
            </a:r>
          </a:p>
        </p:txBody>
      </p:sp>
      <p:sp>
        <p:nvSpPr>
          <p:cNvPr id="15" name="CasellaDiTesto 14">
            <a:extLst>
              <a:ext uri="{FF2B5EF4-FFF2-40B4-BE49-F238E27FC236}">
                <a16:creationId xmlns:a16="http://schemas.microsoft.com/office/drawing/2014/main" id="{EA3D9BB1-D8B0-C985-2D84-37F194DB095F}"/>
              </a:ext>
            </a:extLst>
          </p:cNvPr>
          <p:cNvSpPr txBox="1"/>
          <p:nvPr/>
        </p:nvSpPr>
        <p:spPr>
          <a:xfrm>
            <a:off x="623851" y="1688423"/>
            <a:ext cx="3342000" cy="276999"/>
          </a:xfrm>
          <a:prstGeom prst="rect">
            <a:avLst/>
          </a:prstGeom>
          <a:noFill/>
        </p:spPr>
        <p:txBody>
          <a:bodyPr wrap="square" rtlCol="0">
            <a:spAutoFit/>
          </a:bodyPr>
          <a:lstStyle/>
          <a:p>
            <a:pPr algn="just"/>
            <a:r>
              <a:rPr lang="it-IT" sz="1200" dirty="0">
                <a:latin typeface="Cambria" panose="02040503050406030204" pitchFamily="18" charset="0"/>
              </a:rPr>
              <a:t>l’andamento delle correlazioni mobili a 6 mesi </a:t>
            </a:r>
          </a:p>
        </p:txBody>
      </p:sp>
      <p:pic>
        <p:nvPicPr>
          <p:cNvPr id="5" name="Immagine 4" descr="Immagine che contiene testo, linea, Diagramma, Carattere&#10;&#10;Il contenuto generato dall'IA potrebbe non essere corretto.">
            <a:extLst>
              <a:ext uri="{FF2B5EF4-FFF2-40B4-BE49-F238E27FC236}">
                <a16:creationId xmlns:a16="http://schemas.microsoft.com/office/drawing/2014/main" id="{0EFC33B8-D175-5EBF-47A0-117646C55B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527" y="2162500"/>
            <a:ext cx="3718144" cy="1969017"/>
          </a:xfrm>
          <a:prstGeom prst="rect">
            <a:avLst/>
          </a:prstGeom>
        </p:spPr>
      </p:pic>
      <p:pic>
        <p:nvPicPr>
          <p:cNvPr id="7" name="Immagine 6" descr="Immagine che contiene testo, Diagramma, linea, diagramma&#10;&#10;Il contenuto generato dall'IA potrebbe non essere corretto.">
            <a:extLst>
              <a:ext uri="{FF2B5EF4-FFF2-40B4-BE49-F238E27FC236}">
                <a16:creationId xmlns:a16="http://schemas.microsoft.com/office/drawing/2014/main" id="{122FDAC4-05DB-FEBB-3F07-9DD9FFC313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527" y="4415095"/>
            <a:ext cx="3767371" cy="1969017"/>
          </a:xfrm>
          <a:prstGeom prst="rect">
            <a:avLst/>
          </a:prstGeom>
        </p:spPr>
      </p:pic>
      <p:pic>
        <p:nvPicPr>
          <p:cNvPr id="9" name="Immagine 8" descr="Immagine che contiene testo, schermata, diagramma&#10;&#10;Il contenuto generato dall'IA potrebbe non essere corretto.">
            <a:extLst>
              <a:ext uri="{FF2B5EF4-FFF2-40B4-BE49-F238E27FC236}">
                <a16:creationId xmlns:a16="http://schemas.microsoft.com/office/drawing/2014/main" id="{EBBB01BE-D89C-401C-BD88-CE999EA2BB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7495" y="1319091"/>
            <a:ext cx="1975708" cy="1434418"/>
          </a:xfrm>
          <a:prstGeom prst="rect">
            <a:avLst/>
          </a:prstGeom>
        </p:spPr>
      </p:pic>
      <p:pic>
        <p:nvPicPr>
          <p:cNvPr id="11" name="Immagine 10" descr="Immagine che contiene testo, schermata&#10;&#10;Il contenuto generato dall'IA potrebbe non essere corretto.">
            <a:extLst>
              <a:ext uri="{FF2B5EF4-FFF2-40B4-BE49-F238E27FC236}">
                <a16:creationId xmlns:a16="http://schemas.microsoft.com/office/drawing/2014/main" id="{4DF7B432-5931-4D06-74BF-467D0AA56C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50269" y="1310540"/>
            <a:ext cx="1902399" cy="1414999"/>
          </a:xfrm>
          <a:prstGeom prst="rect">
            <a:avLst/>
          </a:prstGeom>
        </p:spPr>
      </p:pic>
      <p:pic>
        <p:nvPicPr>
          <p:cNvPr id="12" name="Immagine 11" descr="Immagine che contiene testo, schermata, diagramma&#10;&#10;Il contenuto generato dall'IA potrebbe non essere corretto.">
            <a:extLst>
              <a:ext uri="{FF2B5EF4-FFF2-40B4-BE49-F238E27FC236}">
                <a16:creationId xmlns:a16="http://schemas.microsoft.com/office/drawing/2014/main" id="{0A4DD18C-82E1-74F2-446B-75494D53BA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67201" y="1319091"/>
            <a:ext cx="1870822" cy="1406448"/>
          </a:xfrm>
          <a:prstGeom prst="rect">
            <a:avLst/>
          </a:prstGeom>
        </p:spPr>
      </p:pic>
      <p:sp>
        <p:nvSpPr>
          <p:cNvPr id="13" name="CasellaDiTesto 12">
            <a:extLst>
              <a:ext uri="{FF2B5EF4-FFF2-40B4-BE49-F238E27FC236}">
                <a16:creationId xmlns:a16="http://schemas.microsoft.com/office/drawing/2014/main" id="{0CE0277C-8F6D-777F-6724-48738903DAFE}"/>
              </a:ext>
            </a:extLst>
          </p:cNvPr>
          <p:cNvSpPr txBox="1"/>
          <p:nvPr/>
        </p:nvSpPr>
        <p:spPr>
          <a:xfrm>
            <a:off x="4611377" y="2899845"/>
            <a:ext cx="7226646" cy="2862322"/>
          </a:xfrm>
          <a:prstGeom prst="rect">
            <a:avLst/>
          </a:prstGeom>
          <a:noFill/>
        </p:spPr>
        <p:txBody>
          <a:bodyPr wrap="square" rtlCol="0">
            <a:spAutoFit/>
          </a:bodyPr>
          <a:lstStyle/>
          <a:p>
            <a:pPr marL="171450" indent="-171450" algn="just">
              <a:buFont typeface="Wingdings" panose="05000000000000000000" pitchFamily="2" charset="2"/>
              <a:buChar char="v"/>
            </a:pPr>
            <a:r>
              <a:rPr lang="it-IT" sz="1200" dirty="0">
                <a:latin typeface="Cambria" panose="02040503050406030204" pitchFamily="18" charset="0"/>
              </a:rPr>
              <a:t>Le correlazioni di JPM e WFC con l’SP500 sono prevalentemente positive e spesso molto elevate, con picchi che raggiungono 0.9. Ci sono periodi di calo marcati nella correlazione ma raramente in territorio negativo: Andamento atteso per le grandi banche, la loro performance è intrinsecamente legata alla salute dell’economia generale e del mercato.</a:t>
            </a:r>
          </a:p>
          <a:p>
            <a:pPr marL="171450" indent="-171450" algn="just">
              <a:buFont typeface="Wingdings" panose="05000000000000000000" pitchFamily="2" charset="2"/>
              <a:buChar char="v"/>
            </a:pPr>
            <a:r>
              <a:rPr lang="it-IT" sz="1200" dirty="0">
                <a:latin typeface="Cambria" panose="02040503050406030204" pitchFamily="18" charset="0"/>
              </a:rPr>
              <a:t>Correlazione </a:t>
            </a:r>
            <a:r>
              <a:rPr lang="it-IT" sz="1200" dirty="0">
                <a:solidFill>
                  <a:schemeClr val="accent1">
                    <a:lumMod val="75000"/>
                  </a:schemeClr>
                </a:solidFill>
                <a:latin typeface="Cambria" panose="02040503050406030204" pitchFamily="18" charset="0"/>
              </a:rPr>
              <a:t>JPM-l’SP500</a:t>
            </a:r>
            <a:r>
              <a:rPr lang="it-IT" sz="1200" dirty="0">
                <a:latin typeface="Cambria" panose="02040503050406030204" pitchFamily="18" charset="0"/>
              </a:rPr>
              <a:t> e </a:t>
            </a:r>
            <a:r>
              <a:rPr lang="it-IT" sz="1200" dirty="0">
                <a:solidFill>
                  <a:schemeClr val="accent2">
                    <a:lumMod val="75000"/>
                  </a:schemeClr>
                </a:solidFill>
                <a:latin typeface="Cambria" panose="02040503050406030204" pitchFamily="18" charset="0"/>
              </a:rPr>
              <a:t>WFC-l’SP500</a:t>
            </a:r>
            <a:r>
              <a:rPr lang="it-IT" sz="1200" dirty="0">
                <a:latin typeface="Cambria" panose="02040503050406030204" pitchFamily="18" charset="0"/>
              </a:rPr>
              <a:t> tendono a seguire un percorso simile, con picchi alti e bassi nello stesso momento, o shiftati consecutivamente, indicando che reagiscono a fattori macroeconomici e di mercato in modo comparabile.</a:t>
            </a:r>
            <a:endParaRPr lang="it-IT" sz="1200" dirty="0">
              <a:latin typeface="Cambria" panose="02040503050406030204" pitchFamily="18" charset="0"/>
              <a:sym typeface="Wingdings" panose="05000000000000000000" pitchFamily="2" charset="2"/>
            </a:endParaRPr>
          </a:p>
          <a:p>
            <a:pPr marL="171450" indent="-171450" algn="just">
              <a:buFont typeface="Wingdings" panose="05000000000000000000" pitchFamily="2" charset="2"/>
              <a:buChar char="v"/>
            </a:pPr>
            <a:r>
              <a:rPr lang="it-IT" sz="1200" dirty="0">
                <a:latin typeface="Cambria" panose="02040503050406030204" pitchFamily="18" charset="0"/>
                <a:sym typeface="Wingdings" panose="05000000000000000000" pitchFamily="2" charset="2"/>
              </a:rPr>
              <a:t>Correlazione </a:t>
            </a:r>
            <a:r>
              <a:rPr lang="it-IT" sz="1200" dirty="0">
                <a:solidFill>
                  <a:schemeClr val="accent6">
                    <a:lumMod val="75000"/>
                  </a:schemeClr>
                </a:solidFill>
                <a:latin typeface="Cambria" panose="02040503050406030204" pitchFamily="18" charset="0"/>
                <a:sym typeface="Wingdings" panose="05000000000000000000" pitchFamily="2" charset="2"/>
              </a:rPr>
              <a:t>JPM-WFC: </a:t>
            </a:r>
            <a:r>
              <a:rPr lang="it-IT" sz="1200" dirty="0">
                <a:latin typeface="Cambria" panose="02040503050406030204" pitchFamily="18" charset="0"/>
                <a:sym typeface="Wingdings" panose="05000000000000000000" pitchFamily="2" charset="2"/>
              </a:rPr>
              <a:t>Mostra una correlazione eccezionalmente alta e notevolmente stabile per quasi tutto il periodo analizzato, mantenendosi vicina a 0.9 o persino a 1.0.</a:t>
            </a:r>
          </a:p>
          <a:p>
            <a:pPr marL="171450" indent="-171450" algn="just">
              <a:buFont typeface="Wingdings" panose="05000000000000000000" pitchFamily="2" charset="2"/>
              <a:buChar char="v"/>
            </a:pPr>
            <a:r>
              <a:rPr lang="it-IT" sz="1200" dirty="0">
                <a:latin typeface="Cambria" panose="02040503050406030204" pitchFamily="18" charset="0"/>
                <a:sym typeface="Wingdings" panose="05000000000000000000" pitchFamily="2" charset="2"/>
              </a:rPr>
              <a:t>Scatterplot SP500-JPM  Nuvola di punti molto compatta e ben allineata lungo una diagonale ascendente. I punti sono densamente raggruppati attorno a questa linea: Correlazione positiva molto forte.</a:t>
            </a:r>
          </a:p>
          <a:p>
            <a:pPr marL="171450" indent="-171450" algn="just">
              <a:buFont typeface="Wingdings" panose="05000000000000000000" pitchFamily="2" charset="2"/>
              <a:buChar char="v"/>
            </a:pPr>
            <a:r>
              <a:rPr lang="it-IT" sz="1200" dirty="0">
                <a:latin typeface="Cambria" panose="02040503050406030204" pitchFamily="18" charset="0"/>
                <a:sym typeface="Wingdings" panose="05000000000000000000" pitchFamily="2" charset="2"/>
              </a:rPr>
              <a:t>Scatterplot SP500-WFC  Nuvola di punti, anch’essa, molto stretta e ben allineata lungo una diagonale ascendente: Correlazione positiva molto forte.</a:t>
            </a:r>
          </a:p>
          <a:p>
            <a:pPr marL="171450" indent="-171450" algn="just">
              <a:buFont typeface="Wingdings" panose="05000000000000000000" pitchFamily="2" charset="2"/>
              <a:buChar char="v"/>
            </a:pPr>
            <a:r>
              <a:rPr lang="it-IT" sz="1200" dirty="0">
                <a:latin typeface="Cambria" panose="02040503050406030204" pitchFamily="18" charset="0"/>
                <a:sym typeface="Wingdings" panose="05000000000000000000" pitchFamily="2" charset="2"/>
              </a:rPr>
              <a:t>Scatterplot JPM-WFC Nuvola di punti eccezionalmente compatta e sempre allineata quasi perfettamente lungo una linea ascendente: Correlazione positiva estremamente elevata tra JPM e WFC.</a:t>
            </a:r>
            <a:endParaRPr lang="it-IT" sz="1200" dirty="0">
              <a:solidFill>
                <a:schemeClr val="accent6">
                  <a:lumMod val="75000"/>
                </a:schemeClr>
              </a:solidFill>
              <a:latin typeface="Cambria" panose="02040503050406030204" pitchFamily="18" charset="0"/>
              <a:sym typeface="Wingdings" panose="05000000000000000000" pitchFamily="2" charset="2"/>
            </a:endParaRPr>
          </a:p>
        </p:txBody>
      </p:sp>
    </p:spTree>
    <p:extLst>
      <p:ext uri="{BB962C8B-B14F-4D97-AF65-F5344CB8AC3E}">
        <p14:creationId xmlns:p14="http://schemas.microsoft.com/office/powerpoint/2010/main" val="305328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9BD1CC-941E-009F-21B1-AE09222697A5}"/>
              </a:ext>
            </a:extLst>
          </p:cNvPr>
          <p:cNvSpPr>
            <a:spLocks noGrp="1"/>
          </p:cNvSpPr>
          <p:nvPr>
            <p:ph type="title"/>
          </p:nvPr>
        </p:nvSpPr>
        <p:spPr>
          <a:xfrm>
            <a:off x="838200" y="20501"/>
            <a:ext cx="10515600" cy="679231"/>
          </a:xfrm>
        </p:spPr>
        <p:txBody>
          <a:bodyPr>
            <a:normAutofit/>
          </a:bodyPr>
          <a:lstStyle/>
          <a:p>
            <a:pPr algn="ctr"/>
            <a:r>
              <a:rPr lang="it-IT" sz="3200" dirty="0">
                <a:solidFill>
                  <a:schemeClr val="bg2">
                    <a:lumMod val="10000"/>
                  </a:schemeClr>
                </a:solidFill>
                <a:latin typeface="Cambria" panose="02040503050406030204" pitchFamily="18" charset="0"/>
              </a:rPr>
              <a:t>CONCLUSIONI</a:t>
            </a:r>
          </a:p>
        </p:txBody>
      </p:sp>
      <p:pic>
        <p:nvPicPr>
          <p:cNvPr id="8" name="Immagine 7">
            <a:extLst>
              <a:ext uri="{FF2B5EF4-FFF2-40B4-BE49-F238E27FC236}">
                <a16:creationId xmlns:a16="http://schemas.microsoft.com/office/drawing/2014/main" id="{B2ABFF03-BB8D-5A69-7695-86B38BBE7D3A}"/>
              </a:ext>
            </a:extLst>
          </p:cNvPr>
          <p:cNvPicPr>
            <a:picLocks noChangeAspect="1"/>
          </p:cNvPicPr>
          <p:nvPr/>
        </p:nvPicPr>
        <p:blipFill>
          <a:blip r:embed="rId2"/>
          <a:stretch>
            <a:fillRect/>
          </a:stretch>
        </p:blipFill>
        <p:spPr>
          <a:xfrm>
            <a:off x="470004" y="4398377"/>
            <a:ext cx="7125866" cy="1626458"/>
          </a:xfrm>
          <a:prstGeom prst="rect">
            <a:avLst/>
          </a:prstGeom>
          <a:solidFill>
            <a:srgbClr val="000000">
              <a:shade val="95000"/>
            </a:srgbClr>
          </a:solidFill>
          <a:ln w="3175" cap="sq">
            <a:solidFill>
              <a:srgbClr val="000000"/>
            </a:solidFill>
            <a:miter lim="800000"/>
          </a:ln>
          <a:effectLst>
            <a:outerShdw blurRad="254000" dist="190500" dir="2700000" sy="90000" algn="bl" rotWithShape="0">
              <a:srgbClr val="000000">
                <a:alpha val="40000"/>
              </a:srgbClr>
            </a:outerShdw>
          </a:effectLst>
        </p:spPr>
      </p:pic>
      <p:pic>
        <p:nvPicPr>
          <p:cNvPr id="1026" name="Picture 2" descr="Una guida rapida per comprendere un algoritmo KNN - Unite.AI">
            <a:extLst>
              <a:ext uri="{FF2B5EF4-FFF2-40B4-BE49-F238E27FC236}">
                <a16:creationId xmlns:a16="http://schemas.microsoft.com/office/drawing/2014/main" id="{1692F11A-BED9-1E53-819F-E8A1716A3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9685" y="1265871"/>
            <a:ext cx="3691128" cy="1626458"/>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4" descr="Illustrazione della fattorizzazione matriciale utilizzando l&amp;#39;esempio di un film ricorrente.">
            <a:extLst>
              <a:ext uri="{FF2B5EF4-FFF2-40B4-BE49-F238E27FC236}">
                <a16:creationId xmlns:a16="http://schemas.microsoft.com/office/drawing/2014/main" id="{D4F2A622-6C9F-BDA8-A62E-BC5B31370BE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4" name="Elemento grafico 13">
            <a:extLst>
              <a:ext uri="{FF2B5EF4-FFF2-40B4-BE49-F238E27FC236}">
                <a16:creationId xmlns:a16="http://schemas.microsoft.com/office/drawing/2014/main" id="{EA3054B1-D66B-6049-AACD-98EB22704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8776" y="1167965"/>
            <a:ext cx="5526091" cy="1689323"/>
          </a:xfrm>
          <a:prstGeom prst="rect">
            <a:avLst/>
          </a:prstGeom>
        </p:spPr>
      </p:pic>
      <p:sp>
        <p:nvSpPr>
          <p:cNvPr id="15" name="Rettangolo 14">
            <a:extLst>
              <a:ext uri="{FF2B5EF4-FFF2-40B4-BE49-F238E27FC236}">
                <a16:creationId xmlns:a16="http://schemas.microsoft.com/office/drawing/2014/main" id="{C4B05A32-EC0C-9152-BF8B-580189451612}"/>
              </a:ext>
            </a:extLst>
          </p:cNvPr>
          <p:cNvSpPr/>
          <p:nvPr/>
        </p:nvSpPr>
        <p:spPr>
          <a:xfrm>
            <a:off x="721187" y="669870"/>
            <a:ext cx="4486948" cy="646331"/>
          </a:xfrm>
          <a:prstGeom prst="rect">
            <a:avLst/>
          </a:prstGeom>
          <a:noFill/>
        </p:spPr>
        <p:txBody>
          <a:bodyPr wrap="square" lIns="91440" tIns="45720" rIns="91440" bIns="45720">
            <a:spAutoFit/>
          </a:bodyPr>
          <a:lstStyle/>
          <a:p>
            <a:pPr algn="ctr"/>
            <a:r>
              <a:rPr lang="it-IT" sz="3600" b="1" dirty="0">
                <a:ln w="22225">
                  <a:solidFill>
                    <a:schemeClr val="accent2"/>
                  </a:solidFill>
                  <a:prstDash val="solid"/>
                </a:ln>
                <a:solidFill>
                  <a:schemeClr val="accent2">
                    <a:lumMod val="40000"/>
                    <a:lumOff val="60000"/>
                  </a:schemeClr>
                </a:solidFill>
              </a:rPr>
              <a:t>Matrix Factorization</a:t>
            </a:r>
            <a:endParaRPr lang="it-IT" sz="3600" b="1" cap="none" spc="0" dirty="0">
              <a:ln w="22225">
                <a:solidFill>
                  <a:schemeClr val="accent2"/>
                </a:solidFill>
                <a:prstDash val="solid"/>
              </a:ln>
              <a:solidFill>
                <a:schemeClr val="accent2">
                  <a:lumMod val="40000"/>
                  <a:lumOff val="60000"/>
                </a:schemeClr>
              </a:solidFill>
              <a:effectLst/>
            </a:endParaRPr>
          </a:p>
        </p:txBody>
      </p:sp>
      <p:sp>
        <p:nvSpPr>
          <p:cNvPr id="16" name="Rettangolo 15">
            <a:extLst>
              <a:ext uri="{FF2B5EF4-FFF2-40B4-BE49-F238E27FC236}">
                <a16:creationId xmlns:a16="http://schemas.microsoft.com/office/drawing/2014/main" id="{3D96C7FE-A30F-06FF-72D8-39A7741775BD}"/>
              </a:ext>
            </a:extLst>
          </p:cNvPr>
          <p:cNvSpPr/>
          <p:nvPr/>
        </p:nvSpPr>
        <p:spPr>
          <a:xfrm>
            <a:off x="8019520" y="669869"/>
            <a:ext cx="3211457" cy="646331"/>
          </a:xfrm>
          <a:prstGeom prst="rect">
            <a:avLst/>
          </a:prstGeom>
          <a:noFill/>
        </p:spPr>
        <p:txBody>
          <a:bodyPr wrap="none" lIns="91440" tIns="45720" rIns="91440" bIns="45720">
            <a:spAutoFit/>
          </a:bodyPr>
          <a:lstStyle/>
          <a:p>
            <a:pPr algn="ctr"/>
            <a:r>
              <a:rPr lang="it-IT"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Algoritmo K-NN</a:t>
            </a:r>
          </a:p>
        </p:txBody>
      </p:sp>
      <p:sp>
        <p:nvSpPr>
          <p:cNvPr id="17" name="CasellaDiTesto 16">
            <a:extLst>
              <a:ext uri="{FF2B5EF4-FFF2-40B4-BE49-F238E27FC236}">
                <a16:creationId xmlns:a16="http://schemas.microsoft.com/office/drawing/2014/main" id="{4618291D-303B-29AE-E35C-E4B9AA25069F}"/>
              </a:ext>
            </a:extLst>
          </p:cNvPr>
          <p:cNvSpPr txBox="1"/>
          <p:nvPr/>
        </p:nvSpPr>
        <p:spPr>
          <a:xfrm>
            <a:off x="7779684" y="3276600"/>
            <a:ext cx="4153235" cy="3416320"/>
          </a:xfrm>
          <a:prstGeom prst="rect">
            <a:avLst/>
          </a:prstGeom>
          <a:noFill/>
        </p:spPr>
        <p:txBody>
          <a:bodyPr wrap="square" rtlCol="0">
            <a:spAutoFit/>
          </a:bodyPr>
          <a:lstStyle/>
          <a:p>
            <a:r>
              <a:rPr lang="it-IT" dirty="0"/>
              <a:t>L’algoritmo SVD si è mostrato più accurato ed efficace nella predizione dei rating in quanto ha considerato il </a:t>
            </a:r>
            <a:r>
              <a:rPr lang="it-IT" dirty="0" err="1"/>
              <a:t>bias</a:t>
            </a:r>
            <a:r>
              <a:rPr lang="it-IT" dirty="0"/>
              <a:t> globale, catturando relazioni nascoste o similarità non evidenti che l’algoritmo KNN ommetteva. Questo ha permesso una maggiore precisione nel predire i rating per utenti e prodotti con pochi dati disponibili come nel nostro caso in cui la matrice dei rating originale mostrava un problema di sparsita’ dei rating, ovvero,  un numero molto elevato di zero (0).</a:t>
            </a:r>
          </a:p>
        </p:txBody>
      </p:sp>
      <p:pic>
        <p:nvPicPr>
          <p:cNvPr id="19" name="Immagine 18">
            <a:extLst>
              <a:ext uri="{FF2B5EF4-FFF2-40B4-BE49-F238E27FC236}">
                <a16:creationId xmlns:a16="http://schemas.microsoft.com/office/drawing/2014/main" id="{D7068F35-F2F2-181B-FC67-4CB60FB20C57}"/>
              </a:ext>
            </a:extLst>
          </p:cNvPr>
          <p:cNvPicPr>
            <a:picLocks noChangeAspect="1"/>
          </p:cNvPicPr>
          <p:nvPr/>
        </p:nvPicPr>
        <p:blipFill>
          <a:blip r:embed="rId6"/>
          <a:stretch>
            <a:fillRect/>
          </a:stretch>
        </p:blipFill>
        <p:spPr>
          <a:xfrm>
            <a:off x="2889504" y="3276600"/>
            <a:ext cx="4706366" cy="1656585"/>
          </a:xfrm>
          <a:prstGeom prst="rect">
            <a:avLst/>
          </a:prstGeom>
        </p:spPr>
      </p:pic>
    </p:spTree>
    <p:extLst>
      <p:ext uri="{BB962C8B-B14F-4D97-AF65-F5344CB8AC3E}">
        <p14:creationId xmlns:p14="http://schemas.microsoft.com/office/powerpoint/2010/main" val="239241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64B01F-A193-4686-B760-B0B956B52674}"/>
              </a:ext>
            </a:extLst>
          </p:cNvPr>
          <p:cNvSpPr>
            <a:spLocks noGrp="1"/>
          </p:cNvSpPr>
          <p:nvPr>
            <p:ph type="title"/>
          </p:nvPr>
        </p:nvSpPr>
        <p:spPr>
          <a:xfrm>
            <a:off x="459956" y="129369"/>
            <a:ext cx="3654844" cy="1022896"/>
          </a:xfrm>
        </p:spPr>
        <p:txBody>
          <a:bodyPr>
            <a:normAutofit fontScale="90000"/>
          </a:bodyPr>
          <a:lstStyle/>
          <a:p>
            <a:pPr algn="ctr"/>
            <a:r>
              <a:rPr lang="it-IT" sz="3600" dirty="0">
                <a:solidFill>
                  <a:schemeClr val="bg2">
                    <a:lumMod val="25000"/>
                  </a:schemeClr>
                </a:solidFill>
                <a:latin typeface="Cambria" panose="02040503050406030204" pitchFamily="18" charset="0"/>
              </a:rPr>
              <a:t>PREPARAZIONE DATI</a:t>
            </a:r>
          </a:p>
        </p:txBody>
      </p:sp>
      <p:sp>
        <p:nvSpPr>
          <p:cNvPr id="4" name="Segnaposto testo 3">
            <a:extLst>
              <a:ext uri="{FF2B5EF4-FFF2-40B4-BE49-F238E27FC236}">
                <a16:creationId xmlns:a16="http://schemas.microsoft.com/office/drawing/2014/main" id="{F0FF9C40-103A-4762-9E2C-C06B90052975}"/>
              </a:ext>
            </a:extLst>
          </p:cNvPr>
          <p:cNvSpPr>
            <a:spLocks noGrp="1"/>
          </p:cNvSpPr>
          <p:nvPr>
            <p:ph type="body" sz="half" idx="2"/>
          </p:nvPr>
        </p:nvSpPr>
        <p:spPr>
          <a:xfrm>
            <a:off x="443340" y="1123949"/>
            <a:ext cx="3941407" cy="1581152"/>
          </a:xfrm>
        </p:spPr>
        <p:txBody>
          <a:bodyPr>
            <a:noAutofit/>
          </a:bodyPr>
          <a:lstStyle/>
          <a:p>
            <a:pPr algn="just"/>
            <a:r>
              <a:rPr lang="it-IT" dirty="0">
                <a:latin typeface="Cambria" panose="02040503050406030204" pitchFamily="18" charset="0"/>
              </a:rPr>
              <a:t>E’ stato implementato il pacchetto </a:t>
            </a:r>
            <a:r>
              <a:rPr lang="it-IT" i="1" dirty="0" err="1">
                <a:latin typeface="Cambria" panose="02040503050406030204" pitchFamily="18" charset="0"/>
              </a:rPr>
              <a:t>yfinance</a:t>
            </a:r>
            <a:r>
              <a:rPr lang="it-IT" dirty="0">
                <a:latin typeface="Cambria" panose="02040503050406030204" pitchFamily="18" charset="0"/>
              </a:rPr>
              <a:t> per scaricare i dati di tutte le azioni a partire da:</a:t>
            </a:r>
          </a:p>
          <a:p>
            <a:pPr marL="285750" indent="-285750" algn="just">
              <a:buFont typeface="Arial" panose="020B0604020202020204" pitchFamily="34" charset="0"/>
              <a:buChar char="•"/>
            </a:pPr>
            <a:r>
              <a:rPr lang="it-IT" dirty="0">
                <a:latin typeface="Cambria" panose="02040503050406030204" pitchFamily="18" charset="0"/>
              </a:rPr>
              <a:t>Data inizio </a:t>
            </a:r>
            <a:r>
              <a:rPr lang="it-IT" dirty="0">
                <a:latin typeface="Cambria" panose="02040503050406030204" pitchFamily="18" charset="0"/>
                <a:sym typeface="Wingdings" panose="05000000000000000000" pitchFamily="2" charset="2"/>
              </a:rPr>
              <a:t> 31/05/2014</a:t>
            </a:r>
          </a:p>
          <a:p>
            <a:pPr marL="285750" indent="-285750" algn="just">
              <a:buFont typeface="Arial" panose="020B0604020202020204" pitchFamily="34" charset="0"/>
              <a:buChar char="•"/>
            </a:pPr>
            <a:r>
              <a:rPr lang="it-IT" dirty="0">
                <a:latin typeface="Cambria" panose="02040503050406030204" pitchFamily="18" charset="0"/>
                <a:sym typeface="Wingdings" panose="05000000000000000000" pitchFamily="2" charset="2"/>
              </a:rPr>
              <a:t>Data fine  31/05/2024</a:t>
            </a:r>
            <a:endParaRPr lang="it-IT" dirty="0">
              <a:latin typeface="Cambria" panose="02040503050406030204" pitchFamily="18" charset="0"/>
            </a:endParaRPr>
          </a:p>
        </p:txBody>
      </p:sp>
      <p:sp>
        <p:nvSpPr>
          <p:cNvPr id="14" name="CasellaDiTesto 13">
            <a:extLst>
              <a:ext uri="{FF2B5EF4-FFF2-40B4-BE49-F238E27FC236}">
                <a16:creationId xmlns:a16="http://schemas.microsoft.com/office/drawing/2014/main" id="{42F9B315-D0AF-4736-A2A0-A43053E3A669}"/>
              </a:ext>
            </a:extLst>
          </p:cNvPr>
          <p:cNvSpPr txBox="1"/>
          <p:nvPr/>
        </p:nvSpPr>
        <p:spPr>
          <a:xfrm>
            <a:off x="9717185" y="173479"/>
            <a:ext cx="2295618" cy="430887"/>
          </a:xfrm>
          <a:prstGeom prst="rect">
            <a:avLst/>
          </a:prstGeom>
          <a:noFill/>
        </p:spPr>
        <p:txBody>
          <a:bodyPr wrap="square" rtlCol="0">
            <a:spAutoFit/>
          </a:bodyPr>
          <a:lstStyle/>
          <a:p>
            <a:pPr algn="ctr"/>
            <a:r>
              <a:rPr lang="it-IT" sz="2200" dirty="0">
                <a:solidFill>
                  <a:srgbClr val="002060"/>
                </a:solidFill>
                <a:latin typeface="Cambria" panose="02040503050406030204" pitchFamily="18" charset="0"/>
              </a:rPr>
              <a:t>Fusione dei dati</a:t>
            </a:r>
          </a:p>
        </p:txBody>
      </p:sp>
      <p:sp>
        <p:nvSpPr>
          <p:cNvPr id="15" name="CasellaDiTesto 14">
            <a:extLst>
              <a:ext uri="{FF2B5EF4-FFF2-40B4-BE49-F238E27FC236}">
                <a16:creationId xmlns:a16="http://schemas.microsoft.com/office/drawing/2014/main" id="{EFDADE56-702F-4F11-AC98-D42718C98AD0}"/>
              </a:ext>
            </a:extLst>
          </p:cNvPr>
          <p:cNvSpPr txBox="1"/>
          <p:nvPr/>
        </p:nvSpPr>
        <p:spPr>
          <a:xfrm>
            <a:off x="7587278" y="3162495"/>
            <a:ext cx="2196721" cy="430887"/>
          </a:xfrm>
          <a:prstGeom prst="rect">
            <a:avLst/>
          </a:prstGeom>
          <a:noFill/>
        </p:spPr>
        <p:txBody>
          <a:bodyPr wrap="square" rtlCol="0">
            <a:spAutoFit/>
          </a:bodyPr>
          <a:lstStyle/>
          <a:p>
            <a:pPr algn="ctr"/>
            <a:r>
              <a:rPr lang="it-IT" sz="2200" dirty="0">
                <a:solidFill>
                  <a:schemeClr val="accent6">
                    <a:lumMod val="50000"/>
                  </a:schemeClr>
                </a:solidFill>
                <a:latin typeface="Cambria" panose="02040503050406030204" pitchFamily="18" charset="0"/>
              </a:rPr>
              <a:t>Plot dei prezzi</a:t>
            </a:r>
          </a:p>
        </p:txBody>
      </p:sp>
      <p:sp>
        <p:nvSpPr>
          <p:cNvPr id="33" name="CasellaDiTesto 32">
            <a:extLst>
              <a:ext uri="{FF2B5EF4-FFF2-40B4-BE49-F238E27FC236}">
                <a16:creationId xmlns:a16="http://schemas.microsoft.com/office/drawing/2014/main" id="{222F2F2E-AEA5-8C3F-0B67-8D2074746283}"/>
              </a:ext>
            </a:extLst>
          </p:cNvPr>
          <p:cNvSpPr txBox="1"/>
          <p:nvPr/>
        </p:nvSpPr>
        <p:spPr>
          <a:xfrm>
            <a:off x="459956" y="4814387"/>
            <a:ext cx="2991048" cy="338554"/>
          </a:xfrm>
          <a:prstGeom prst="rect">
            <a:avLst/>
          </a:prstGeom>
          <a:noFill/>
        </p:spPr>
        <p:txBody>
          <a:bodyPr wrap="square" rtlCol="0">
            <a:spAutoFit/>
          </a:bodyPr>
          <a:lstStyle/>
          <a:p>
            <a:pPr algn="ctr"/>
            <a:r>
              <a:rPr lang="it-IT" sz="1600" dirty="0">
                <a:solidFill>
                  <a:srgbClr val="C00000"/>
                </a:solidFill>
                <a:latin typeface="Cambria" panose="02040503050406030204" pitchFamily="18" charset="0"/>
              </a:rPr>
              <a:t>Filtraggio delle intestazioni </a:t>
            </a:r>
          </a:p>
        </p:txBody>
      </p:sp>
      <p:sp>
        <p:nvSpPr>
          <p:cNvPr id="35" name="CasellaDiTesto 34">
            <a:extLst>
              <a:ext uri="{FF2B5EF4-FFF2-40B4-BE49-F238E27FC236}">
                <a16:creationId xmlns:a16="http://schemas.microsoft.com/office/drawing/2014/main" id="{42C76A11-32E5-C0B2-79B6-C5AC24644478}"/>
              </a:ext>
            </a:extLst>
          </p:cNvPr>
          <p:cNvSpPr txBox="1"/>
          <p:nvPr/>
        </p:nvSpPr>
        <p:spPr>
          <a:xfrm>
            <a:off x="6840704" y="5332748"/>
            <a:ext cx="3866397" cy="1107996"/>
          </a:xfrm>
          <a:prstGeom prst="rect">
            <a:avLst/>
          </a:prstGeom>
          <a:noFill/>
        </p:spPr>
        <p:txBody>
          <a:bodyPr wrap="square" rtlCol="0">
            <a:spAutoFit/>
          </a:bodyPr>
          <a:lstStyle/>
          <a:p>
            <a:r>
              <a:rPr lang="it-IT" sz="1600" dirty="0">
                <a:latin typeface="Cambria" panose="02040503050406030204" pitchFamily="18" charset="0"/>
              </a:rPr>
              <a:t>AHHHHH</a:t>
            </a:r>
          </a:p>
          <a:p>
            <a:r>
              <a:rPr lang="it-IT" sz="1600" dirty="0">
                <a:latin typeface="Cambria" panose="02040503050406030204" pitchFamily="18" charset="0"/>
              </a:rPr>
              <a:t>FSDGS</a:t>
            </a:r>
          </a:p>
          <a:p>
            <a:r>
              <a:rPr lang="it-IT" sz="1600" dirty="0">
                <a:latin typeface="Cambria" panose="02040503050406030204" pitchFamily="18" charset="0"/>
              </a:rPr>
              <a:t>GSDG</a:t>
            </a:r>
          </a:p>
          <a:p>
            <a:endParaRPr lang="it-IT" dirty="0"/>
          </a:p>
        </p:txBody>
      </p:sp>
      <p:pic>
        <p:nvPicPr>
          <p:cNvPr id="3" name="Immagine 2" descr="Immagine che contiene testo, schermata, Carattere, numero&#10;&#10;Il contenuto generato dall'IA potrebbe non essere corretto.">
            <a:extLst>
              <a:ext uri="{FF2B5EF4-FFF2-40B4-BE49-F238E27FC236}">
                <a16:creationId xmlns:a16="http://schemas.microsoft.com/office/drawing/2014/main" id="{C2230EC7-F1DC-F733-6347-46978F479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9418" y="603870"/>
            <a:ext cx="3493385" cy="2512532"/>
          </a:xfrm>
          <a:prstGeom prst="rect">
            <a:avLst/>
          </a:prstGeom>
        </p:spPr>
      </p:pic>
      <p:pic>
        <p:nvPicPr>
          <p:cNvPr id="6" name="Immagine 5">
            <a:extLst>
              <a:ext uri="{FF2B5EF4-FFF2-40B4-BE49-F238E27FC236}">
                <a16:creationId xmlns:a16="http://schemas.microsoft.com/office/drawing/2014/main" id="{B1A7A482-3BD8-B83A-C84D-D9853C6BA14C}"/>
              </a:ext>
            </a:extLst>
          </p:cNvPr>
          <p:cNvPicPr>
            <a:picLocks noChangeAspect="1"/>
          </p:cNvPicPr>
          <p:nvPr/>
        </p:nvPicPr>
        <p:blipFill>
          <a:blip r:embed="rId3"/>
          <a:stretch>
            <a:fillRect/>
          </a:stretch>
        </p:blipFill>
        <p:spPr>
          <a:xfrm>
            <a:off x="4495602" y="604366"/>
            <a:ext cx="2838846" cy="1905266"/>
          </a:xfrm>
          <a:prstGeom prst="rect">
            <a:avLst/>
          </a:prstGeom>
        </p:spPr>
      </p:pic>
      <p:cxnSp>
        <p:nvCxnSpPr>
          <p:cNvPr id="8" name="Connettore 2 7">
            <a:extLst>
              <a:ext uri="{FF2B5EF4-FFF2-40B4-BE49-F238E27FC236}">
                <a16:creationId xmlns:a16="http://schemas.microsoft.com/office/drawing/2014/main" id="{790BCF0C-8C47-704E-BCBD-99D34685FAD4}"/>
              </a:ext>
            </a:extLst>
          </p:cNvPr>
          <p:cNvCxnSpPr>
            <a:cxnSpLocks/>
          </p:cNvCxnSpPr>
          <p:nvPr/>
        </p:nvCxnSpPr>
        <p:spPr>
          <a:xfrm>
            <a:off x="3885812" y="1957049"/>
            <a:ext cx="5427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Segnaposto testo 4">
            <a:extLst>
              <a:ext uri="{FF2B5EF4-FFF2-40B4-BE49-F238E27FC236}">
                <a16:creationId xmlns:a16="http://schemas.microsoft.com/office/drawing/2014/main" id="{01519BAB-D71F-8999-FB21-22668232FEDE}"/>
              </a:ext>
            </a:extLst>
          </p:cNvPr>
          <p:cNvSpPr txBox="1">
            <a:spLocks/>
          </p:cNvSpPr>
          <p:nvPr/>
        </p:nvSpPr>
        <p:spPr>
          <a:xfrm>
            <a:off x="419905" y="2698386"/>
            <a:ext cx="3231948" cy="42473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it-IT" sz="1800" b="0" dirty="0">
                <a:solidFill>
                  <a:schemeClr val="accent2">
                    <a:lumMod val="75000"/>
                  </a:schemeClr>
                </a:solidFill>
                <a:latin typeface="Cambria" panose="02040503050406030204" pitchFamily="18" charset="0"/>
              </a:rPr>
              <a:t>Filtraggio colonna multi-indice</a:t>
            </a:r>
          </a:p>
        </p:txBody>
      </p:sp>
      <p:pic>
        <p:nvPicPr>
          <p:cNvPr id="13" name="Immagine 12">
            <a:extLst>
              <a:ext uri="{FF2B5EF4-FFF2-40B4-BE49-F238E27FC236}">
                <a16:creationId xmlns:a16="http://schemas.microsoft.com/office/drawing/2014/main" id="{CAD771E7-A6E6-7AC8-BE85-11BCF46BD145}"/>
              </a:ext>
            </a:extLst>
          </p:cNvPr>
          <p:cNvPicPr>
            <a:picLocks noChangeAspect="1"/>
          </p:cNvPicPr>
          <p:nvPr/>
        </p:nvPicPr>
        <p:blipFill>
          <a:blip r:embed="rId4"/>
          <a:stretch>
            <a:fillRect/>
          </a:stretch>
        </p:blipFill>
        <p:spPr>
          <a:xfrm>
            <a:off x="250923" y="5587724"/>
            <a:ext cx="4015116" cy="1140907"/>
          </a:xfrm>
          <a:prstGeom prst="rect">
            <a:avLst/>
          </a:prstGeom>
        </p:spPr>
      </p:pic>
      <p:pic>
        <p:nvPicPr>
          <p:cNvPr id="17" name="Immagine 16">
            <a:extLst>
              <a:ext uri="{FF2B5EF4-FFF2-40B4-BE49-F238E27FC236}">
                <a16:creationId xmlns:a16="http://schemas.microsoft.com/office/drawing/2014/main" id="{87FF3249-4DFC-CB0A-3B90-CD77088F9325}"/>
              </a:ext>
            </a:extLst>
          </p:cNvPr>
          <p:cNvPicPr>
            <a:picLocks noChangeAspect="1"/>
          </p:cNvPicPr>
          <p:nvPr/>
        </p:nvPicPr>
        <p:blipFill>
          <a:blip r:embed="rId5"/>
          <a:stretch>
            <a:fillRect/>
          </a:stretch>
        </p:blipFill>
        <p:spPr>
          <a:xfrm>
            <a:off x="179197" y="3381550"/>
            <a:ext cx="4086842" cy="1040664"/>
          </a:xfrm>
          <a:prstGeom prst="rect">
            <a:avLst/>
          </a:prstGeom>
        </p:spPr>
      </p:pic>
      <p:pic>
        <p:nvPicPr>
          <p:cNvPr id="20" name="Immagine 19">
            <a:extLst>
              <a:ext uri="{FF2B5EF4-FFF2-40B4-BE49-F238E27FC236}">
                <a16:creationId xmlns:a16="http://schemas.microsoft.com/office/drawing/2014/main" id="{E37347B5-700B-461D-BAF1-AAF0ED1A6E9A}"/>
              </a:ext>
            </a:extLst>
          </p:cNvPr>
          <p:cNvPicPr>
            <a:picLocks noChangeAspect="1"/>
          </p:cNvPicPr>
          <p:nvPr/>
        </p:nvPicPr>
        <p:blipFill>
          <a:blip r:embed="rId6"/>
          <a:stretch>
            <a:fillRect/>
          </a:stretch>
        </p:blipFill>
        <p:spPr>
          <a:xfrm>
            <a:off x="5190890" y="3593382"/>
            <a:ext cx="6459963" cy="3053998"/>
          </a:xfrm>
          <a:prstGeom prst="rect">
            <a:avLst/>
          </a:prstGeom>
        </p:spPr>
      </p:pic>
      <p:sp>
        <p:nvSpPr>
          <p:cNvPr id="42" name="Segnaposto testo 3">
            <a:extLst>
              <a:ext uri="{FF2B5EF4-FFF2-40B4-BE49-F238E27FC236}">
                <a16:creationId xmlns:a16="http://schemas.microsoft.com/office/drawing/2014/main" id="{DB4534EA-79DA-26E2-DB9F-54F2C7DFD7FA}"/>
              </a:ext>
            </a:extLst>
          </p:cNvPr>
          <p:cNvSpPr txBox="1">
            <a:spLocks/>
          </p:cNvSpPr>
          <p:nvPr/>
        </p:nvSpPr>
        <p:spPr>
          <a:xfrm>
            <a:off x="419905" y="3065049"/>
            <a:ext cx="3324404" cy="4247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it-IT" sz="1400" dirty="0">
                <a:latin typeface="Cambria" panose="02040503050406030204" pitchFamily="18" charset="0"/>
              </a:rPr>
              <a:t>Motivazione: Colonne multi-indice</a:t>
            </a:r>
          </a:p>
        </p:txBody>
      </p:sp>
      <p:sp>
        <p:nvSpPr>
          <p:cNvPr id="45" name="Segnaposto testo 3">
            <a:extLst>
              <a:ext uri="{FF2B5EF4-FFF2-40B4-BE49-F238E27FC236}">
                <a16:creationId xmlns:a16="http://schemas.microsoft.com/office/drawing/2014/main" id="{5A918CBD-0BEC-F78A-2C68-C6C344ADE187}"/>
              </a:ext>
            </a:extLst>
          </p:cNvPr>
          <p:cNvSpPr txBox="1">
            <a:spLocks/>
          </p:cNvSpPr>
          <p:nvPr/>
        </p:nvSpPr>
        <p:spPr>
          <a:xfrm>
            <a:off x="293278" y="5120381"/>
            <a:ext cx="3324404" cy="4247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it-IT" sz="1400" dirty="0">
                <a:latin typeface="Cambria" panose="02040503050406030204" pitchFamily="18" charset="0"/>
              </a:rPr>
              <a:t>Ci servono soltanto i prezzi di chiusura, a partire dei quali faremmo l’intero analisi</a:t>
            </a:r>
          </a:p>
        </p:txBody>
      </p:sp>
      <p:cxnSp>
        <p:nvCxnSpPr>
          <p:cNvPr id="47" name="Connettore 2 46">
            <a:extLst>
              <a:ext uri="{FF2B5EF4-FFF2-40B4-BE49-F238E27FC236}">
                <a16:creationId xmlns:a16="http://schemas.microsoft.com/office/drawing/2014/main" id="{E7DA2B77-9FA7-4CC3-240B-2F52914B0DB8}"/>
              </a:ext>
            </a:extLst>
          </p:cNvPr>
          <p:cNvCxnSpPr>
            <a:cxnSpLocks/>
            <a:endCxn id="33" idx="0"/>
          </p:cNvCxnSpPr>
          <p:nvPr/>
        </p:nvCxnSpPr>
        <p:spPr>
          <a:xfrm>
            <a:off x="1955480" y="4469664"/>
            <a:ext cx="0" cy="344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ttore a gomito 59">
            <a:extLst>
              <a:ext uri="{FF2B5EF4-FFF2-40B4-BE49-F238E27FC236}">
                <a16:creationId xmlns:a16="http://schemas.microsoft.com/office/drawing/2014/main" id="{021B42AC-F156-6345-63FD-233FBA1D9669}"/>
              </a:ext>
            </a:extLst>
          </p:cNvPr>
          <p:cNvCxnSpPr>
            <a:cxnSpLocks/>
            <a:stCxn id="13" idx="3"/>
          </p:cNvCxnSpPr>
          <p:nvPr/>
        </p:nvCxnSpPr>
        <p:spPr>
          <a:xfrm flipV="1">
            <a:off x="4266039" y="2705101"/>
            <a:ext cx="4253379" cy="3453077"/>
          </a:xfrm>
          <a:prstGeom prst="bentConnector3">
            <a:avLst>
              <a:gd name="adj1" fmla="val 1260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27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3BD970AF-F722-E24D-1695-41B1CF49342D}"/>
              </a:ext>
            </a:extLst>
          </p:cNvPr>
          <p:cNvSpPr>
            <a:spLocks noGrp="1"/>
          </p:cNvSpPr>
          <p:nvPr>
            <p:ph type="title"/>
          </p:nvPr>
        </p:nvSpPr>
        <p:spPr>
          <a:xfrm>
            <a:off x="3119777" y="137470"/>
            <a:ext cx="6255170" cy="1044825"/>
          </a:xfrm>
        </p:spPr>
        <p:txBody>
          <a:bodyPr>
            <a:normAutofit/>
          </a:bodyPr>
          <a:lstStyle/>
          <a:p>
            <a:pPr algn="ctr"/>
            <a:r>
              <a:rPr lang="it-IT" sz="3600" dirty="0">
                <a:solidFill>
                  <a:schemeClr val="bg2">
                    <a:lumMod val="25000"/>
                  </a:schemeClr>
                </a:solidFill>
                <a:latin typeface="Cambria" panose="02040503050406030204" pitchFamily="18" charset="0"/>
              </a:rPr>
              <a:t>MOTIVAZIONE AZIONI SCELTE</a:t>
            </a:r>
          </a:p>
        </p:txBody>
      </p:sp>
      <p:pic>
        <p:nvPicPr>
          <p:cNvPr id="9" name="Immagine 8" descr="Immagine che contiene clipart&#10;&#10;Il contenuto generato dall'IA potrebbe non essere corretto.">
            <a:extLst>
              <a:ext uri="{FF2B5EF4-FFF2-40B4-BE49-F238E27FC236}">
                <a16:creationId xmlns:a16="http://schemas.microsoft.com/office/drawing/2014/main" id="{5EE2492B-E629-2693-34DE-E07DA1D1A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956" y="1705059"/>
            <a:ext cx="857250" cy="857250"/>
          </a:xfrm>
          <a:prstGeom prst="rect">
            <a:avLst/>
          </a:prstGeom>
        </p:spPr>
      </p:pic>
      <p:pic>
        <p:nvPicPr>
          <p:cNvPr id="11" name="Immagine 10" descr="Immagine che contiene simbolo, logo, clipart, Elementi grafici&#10;&#10;Il contenuto generato dall'IA potrebbe non essere corretto.">
            <a:extLst>
              <a:ext uri="{FF2B5EF4-FFF2-40B4-BE49-F238E27FC236}">
                <a16:creationId xmlns:a16="http://schemas.microsoft.com/office/drawing/2014/main" id="{76B78CDA-8AC0-5DD5-3871-8358265C7E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86" y="3512560"/>
            <a:ext cx="857251" cy="857251"/>
          </a:xfrm>
          <a:prstGeom prst="rect">
            <a:avLst/>
          </a:prstGeom>
        </p:spPr>
      </p:pic>
      <p:pic>
        <p:nvPicPr>
          <p:cNvPr id="13" name="Immagine 12" descr="Immagine che contiene Carattere, logo, testo, Elementi grafici&#10;&#10;Il contenuto generato dall'IA potrebbe non essere corretto.">
            <a:extLst>
              <a:ext uri="{FF2B5EF4-FFF2-40B4-BE49-F238E27FC236}">
                <a16:creationId xmlns:a16="http://schemas.microsoft.com/office/drawing/2014/main" id="{CB045926-0134-D4FD-22ED-3B6EA0F1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5313" y="1727842"/>
            <a:ext cx="940333" cy="834467"/>
          </a:xfrm>
          <a:prstGeom prst="rect">
            <a:avLst/>
          </a:prstGeom>
        </p:spPr>
      </p:pic>
      <p:pic>
        <p:nvPicPr>
          <p:cNvPr id="15" name="Immagine 14" descr="Immagine che contiene logo, simbolo, Carattere, bianco&#10;&#10;Il contenuto generato dall'IA potrebbe non essere corretto.">
            <a:extLst>
              <a:ext uri="{FF2B5EF4-FFF2-40B4-BE49-F238E27FC236}">
                <a16:creationId xmlns:a16="http://schemas.microsoft.com/office/drawing/2014/main" id="{B634B0F7-89BE-8F65-55F4-B48619F78093}"/>
              </a:ext>
            </a:extLst>
          </p:cNvPr>
          <p:cNvPicPr>
            <a:picLocks noChangeAspect="1"/>
          </p:cNvPicPr>
          <p:nvPr/>
        </p:nvPicPr>
        <p:blipFill>
          <a:blip r:embed="rId5">
            <a:extLst>
              <a:ext uri="{28A0092B-C50C-407E-A947-70E740481C1C}">
                <a14:useLocalDpi xmlns:a14="http://schemas.microsoft.com/office/drawing/2010/main" val="0"/>
              </a:ext>
            </a:extLst>
          </a:blip>
          <a:srcRect l="18564" t="-746" r="21408" b="3358"/>
          <a:stretch>
            <a:fillRect/>
          </a:stretch>
        </p:blipFill>
        <p:spPr>
          <a:xfrm>
            <a:off x="1526266" y="3512560"/>
            <a:ext cx="940333" cy="858136"/>
          </a:xfrm>
          <a:prstGeom prst="rect">
            <a:avLst/>
          </a:prstGeom>
        </p:spPr>
      </p:pic>
      <p:pic>
        <p:nvPicPr>
          <p:cNvPr id="17" name="Immagine 16" descr="Immagine che contiene Carattere, bianco, Elementi grafici, testo&#10;&#10;Il contenuto generato dall'IA potrebbe non essere corretto.">
            <a:extLst>
              <a:ext uri="{FF2B5EF4-FFF2-40B4-BE49-F238E27FC236}">
                <a16:creationId xmlns:a16="http://schemas.microsoft.com/office/drawing/2014/main" id="{F45AE581-90F8-44B9-2A24-E6425A7144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24" y="5429267"/>
            <a:ext cx="1211882" cy="727484"/>
          </a:xfrm>
          <a:prstGeom prst="rect">
            <a:avLst/>
          </a:prstGeom>
        </p:spPr>
      </p:pic>
      <p:pic>
        <p:nvPicPr>
          <p:cNvPr id="19" name="Immagine 18" descr="Immagine che contiene Carattere, testo, Elementi grafici, bianco&#10;&#10;Il contenuto generato dall'IA potrebbe non essere corretto.">
            <a:extLst>
              <a:ext uri="{FF2B5EF4-FFF2-40B4-BE49-F238E27FC236}">
                <a16:creationId xmlns:a16="http://schemas.microsoft.com/office/drawing/2014/main" id="{2C6B1866-705B-0BE1-25AE-99C2092102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7362" y="5374672"/>
            <a:ext cx="942371" cy="942371"/>
          </a:xfrm>
          <a:prstGeom prst="rect">
            <a:avLst/>
          </a:prstGeom>
        </p:spPr>
      </p:pic>
      <p:sp>
        <p:nvSpPr>
          <p:cNvPr id="20" name="CasellaDiTesto 19">
            <a:extLst>
              <a:ext uri="{FF2B5EF4-FFF2-40B4-BE49-F238E27FC236}">
                <a16:creationId xmlns:a16="http://schemas.microsoft.com/office/drawing/2014/main" id="{0AFFE394-1367-06DD-70B5-39DD19507FB0}"/>
              </a:ext>
            </a:extLst>
          </p:cNvPr>
          <p:cNvSpPr txBox="1"/>
          <p:nvPr/>
        </p:nvSpPr>
        <p:spPr>
          <a:xfrm>
            <a:off x="634203" y="5034832"/>
            <a:ext cx="1702219" cy="338554"/>
          </a:xfrm>
          <a:prstGeom prst="rect">
            <a:avLst/>
          </a:prstGeom>
          <a:noFill/>
        </p:spPr>
        <p:txBody>
          <a:bodyPr wrap="square" rtlCol="0">
            <a:spAutoFit/>
          </a:bodyPr>
          <a:lstStyle/>
          <a:p>
            <a:pPr algn="ctr"/>
            <a:r>
              <a:rPr lang="it-IT" sz="1600" dirty="0">
                <a:solidFill>
                  <a:srgbClr val="C00000"/>
                </a:solidFill>
                <a:latin typeface="Cambria" panose="02040503050406030204" pitchFamily="18" charset="0"/>
              </a:rPr>
              <a:t>Settore Bancario</a:t>
            </a:r>
          </a:p>
        </p:txBody>
      </p:sp>
      <p:sp>
        <p:nvSpPr>
          <p:cNvPr id="21" name="CasellaDiTesto 20">
            <a:extLst>
              <a:ext uri="{FF2B5EF4-FFF2-40B4-BE49-F238E27FC236}">
                <a16:creationId xmlns:a16="http://schemas.microsoft.com/office/drawing/2014/main" id="{C5B1CC0A-3A03-6336-B385-6828E6B35D84}"/>
              </a:ext>
            </a:extLst>
          </p:cNvPr>
          <p:cNvSpPr txBox="1"/>
          <p:nvPr/>
        </p:nvSpPr>
        <p:spPr>
          <a:xfrm>
            <a:off x="123295" y="3051902"/>
            <a:ext cx="2597569" cy="338554"/>
          </a:xfrm>
          <a:prstGeom prst="rect">
            <a:avLst/>
          </a:prstGeom>
          <a:noFill/>
        </p:spPr>
        <p:txBody>
          <a:bodyPr wrap="square" rtlCol="0">
            <a:spAutoFit/>
          </a:bodyPr>
          <a:lstStyle/>
          <a:p>
            <a:pPr algn="ctr"/>
            <a:r>
              <a:rPr lang="it-IT" sz="1600" dirty="0">
                <a:solidFill>
                  <a:srgbClr val="C00000"/>
                </a:solidFill>
                <a:latin typeface="Cambria" panose="02040503050406030204" pitchFamily="18" charset="0"/>
              </a:rPr>
              <a:t>Settore Automobilistico</a:t>
            </a:r>
          </a:p>
        </p:txBody>
      </p:sp>
      <p:sp>
        <p:nvSpPr>
          <p:cNvPr id="22" name="CasellaDiTesto 21">
            <a:extLst>
              <a:ext uri="{FF2B5EF4-FFF2-40B4-BE49-F238E27FC236}">
                <a16:creationId xmlns:a16="http://schemas.microsoft.com/office/drawing/2014/main" id="{F53C1498-59DD-D35D-D957-A64C914A242B}"/>
              </a:ext>
            </a:extLst>
          </p:cNvPr>
          <p:cNvSpPr txBox="1"/>
          <p:nvPr/>
        </p:nvSpPr>
        <p:spPr>
          <a:xfrm>
            <a:off x="459956" y="1273760"/>
            <a:ext cx="1924248" cy="338554"/>
          </a:xfrm>
          <a:prstGeom prst="rect">
            <a:avLst/>
          </a:prstGeom>
          <a:noFill/>
        </p:spPr>
        <p:txBody>
          <a:bodyPr wrap="square" rtlCol="0">
            <a:spAutoFit/>
          </a:bodyPr>
          <a:lstStyle/>
          <a:p>
            <a:pPr algn="ctr"/>
            <a:r>
              <a:rPr lang="it-IT" sz="1600" dirty="0">
                <a:solidFill>
                  <a:srgbClr val="C00000"/>
                </a:solidFill>
                <a:latin typeface="Cambria" panose="02040503050406030204" pitchFamily="18" charset="0"/>
              </a:rPr>
              <a:t>Settore Tecnologico</a:t>
            </a:r>
          </a:p>
        </p:txBody>
      </p:sp>
      <p:sp>
        <p:nvSpPr>
          <p:cNvPr id="23" name="Segnaposto testo 3">
            <a:extLst>
              <a:ext uri="{FF2B5EF4-FFF2-40B4-BE49-F238E27FC236}">
                <a16:creationId xmlns:a16="http://schemas.microsoft.com/office/drawing/2014/main" id="{C20B5C76-F6B9-739B-DA89-AD2A653F5870}"/>
              </a:ext>
            </a:extLst>
          </p:cNvPr>
          <p:cNvSpPr txBox="1">
            <a:spLocks/>
          </p:cNvSpPr>
          <p:nvPr/>
        </p:nvSpPr>
        <p:spPr>
          <a:xfrm>
            <a:off x="3119777" y="1508888"/>
            <a:ext cx="8300698" cy="11959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lgn="just">
              <a:buFont typeface="Arial" panose="020B0604020202020204" pitchFamily="34" charset="0"/>
              <a:buChar char="•"/>
            </a:pPr>
            <a:r>
              <a:rPr lang="it-IT" sz="1400" dirty="0">
                <a:latin typeface="Cambria" panose="02040503050406030204" pitchFamily="18" charset="0"/>
              </a:rPr>
              <a:t>AAPL </a:t>
            </a:r>
            <a:r>
              <a:rPr lang="it-IT" sz="1400" dirty="0">
                <a:latin typeface="Cambria" panose="02040503050406030204" pitchFamily="18" charset="0"/>
                <a:sym typeface="Wingdings" panose="05000000000000000000" pitchFamily="2" charset="2"/>
              </a:rPr>
              <a:t> Colosso «Blue Chip» globale. Scelta per analizzare la risposta di un grande maturo a trend macro (Dazi, vendite in Cina) e Innovazione (AI), bilanciando stabilità ed ecosistema.  </a:t>
            </a:r>
          </a:p>
          <a:p>
            <a:pPr marL="285750" indent="-285750" algn="just">
              <a:buFont typeface="Arial" panose="020B0604020202020204" pitchFamily="34" charset="0"/>
              <a:buChar char="•"/>
            </a:pPr>
            <a:r>
              <a:rPr lang="it-IT" sz="1400" dirty="0">
                <a:latin typeface="Cambria" panose="02040503050406030204" pitchFamily="18" charset="0"/>
                <a:sym typeface="Wingdings" panose="05000000000000000000" pitchFamily="2" charset="2"/>
              </a:rPr>
              <a:t>NVDA  Incarna la crescita e alto dinamismo del settore tecnologico grazie al boom dell’AI nei chip, con un forte aumento azionario. Alta volatilità e rischi geopolitici (limitazioni alle esportazioni) che possono rendere interessante l’analisi di previsione in un contesto di rapido cambiamento tecnologico.</a:t>
            </a:r>
            <a:endParaRPr lang="it-IT" sz="1400" dirty="0">
              <a:latin typeface="Cambria" panose="02040503050406030204" pitchFamily="18" charset="0"/>
            </a:endParaRPr>
          </a:p>
        </p:txBody>
      </p:sp>
      <p:sp>
        <p:nvSpPr>
          <p:cNvPr id="24" name="Segnaposto testo 3">
            <a:extLst>
              <a:ext uri="{FF2B5EF4-FFF2-40B4-BE49-F238E27FC236}">
                <a16:creationId xmlns:a16="http://schemas.microsoft.com/office/drawing/2014/main" id="{EBD3C68B-8032-2347-3441-3770BDB027CB}"/>
              </a:ext>
            </a:extLst>
          </p:cNvPr>
          <p:cNvSpPr txBox="1">
            <a:spLocks/>
          </p:cNvSpPr>
          <p:nvPr/>
        </p:nvSpPr>
        <p:spPr>
          <a:xfrm>
            <a:off x="3053102" y="3271860"/>
            <a:ext cx="8300698" cy="11959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lgn="just">
              <a:buFont typeface="Arial" panose="020B0604020202020204" pitchFamily="34" charset="0"/>
              <a:buChar char="•"/>
            </a:pPr>
            <a:r>
              <a:rPr lang="it-IT" sz="1400" dirty="0">
                <a:latin typeface="Cambria" panose="02040503050406030204" pitchFamily="18" charset="0"/>
              </a:rPr>
              <a:t>TSLA </a:t>
            </a:r>
            <a:r>
              <a:rPr lang="it-IT" sz="1400" dirty="0">
                <a:latin typeface="Cambria" panose="02040503050406030204" pitchFamily="18" charset="0"/>
                <a:sym typeface="Wingdings" panose="05000000000000000000" pitchFamily="2" charset="2"/>
              </a:rPr>
              <a:t> Leader EV e innovativo. Scelta per la sua notevole instabilità, guidata da concorrenza, produzione e impatto di Elon Musk, ideale per modelli predittivi dinamici. </a:t>
            </a:r>
          </a:p>
          <a:p>
            <a:pPr marL="285750" indent="-285750" algn="just">
              <a:buFont typeface="Arial" panose="020B0604020202020204" pitchFamily="34" charset="0"/>
              <a:buChar char="•"/>
            </a:pPr>
            <a:r>
              <a:rPr lang="it-IT" sz="1400" dirty="0">
                <a:latin typeface="Cambria" panose="02040503050406030204" pitchFamily="18" charset="0"/>
                <a:sym typeface="Wingdings" panose="05000000000000000000" pitchFamily="2" charset="2"/>
              </a:rPr>
              <a:t>GM  Casa tradizionale in transizione EV. Inclusa per il suo contrasto con TSLA, esamina le sfide di un’industria in cambiamento, tra investimenti e operazioni classiche. </a:t>
            </a:r>
            <a:endParaRPr lang="it-IT" sz="1400" dirty="0">
              <a:latin typeface="Cambria" panose="02040503050406030204" pitchFamily="18" charset="0"/>
            </a:endParaRPr>
          </a:p>
        </p:txBody>
      </p:sp>
      <p:sp>
        <p:nvSpPr>
          <p:cNvPr id="25" name="Segnaposto testo 3">
            <a:extLst>
              <a:ext uri="{FF2B5EF4-FFF2-40B4-BE49-F238E27FC236}">
                <a16:creationId xmlns:a16="http://schemas.microsoft.com/office/drawing/2014/main" id="{BAC451C8-6541-AE55-3F47-BF574BFB6488}"/>
              </a:ext>
            </a:extLst>
          </p:cNvPr>
          <p:cNvSpPr txBox="1">
            <a:spLocks/>
          </p:cNvSpPr>
          <p:nvPr/>
        </p:nvSpPr>
        <p:spPr>
          <a:xfrm>
            <a:off x="3053102" y="5121044"/>
            <a:ext cx="8300698" cy="11959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lgn="just">
              <a:buFont typeface="Arial" panose="020B0604020202020204" pitchFamily="34" charset="0"/>
              <a:buChar char="•"/>
            </a:pPr>
            <a:r>
              <a:rPr lang="it-IT" sz="1400" dirty="0">
                <a:latin typeface="Cambria" panose="02040503050406030204" pitchFamily="18" charset="0"/>
              </a:rPr>
              <a:t>JPM </a:t>
            </a:r>
            <a:r>
              <a:rPr lang="it-IT" sz="1400" dirty="0">
                <a:latin typeface="Cambria" panose="02040503050406030204" pitchFamily="18" charset="0"/>
                <a:sym typeface="Wingdings" panose="05000000000000000000" pitchFamily="2" charset="2"/>
              </a:rPr>
              <a:t> Gigante bancario diversificato. Scelta per la sua solidità e resilenza, analizzando l’impatto di tassi e macroeconomia su una banca «Troppo grande per fallire».</a:t>
            </a:r>
          </a:p>
          <a:p>
            <a:pPr marL="285750" indent="-285750" algn="just">
              <a:buFont typeface="Arial" panose="020B0604020202020204" pitchFamily="34" charset="0"/>
              <a:buChar char="•"/>
            </a:pPr>
            <a:r>
              <a:rPr lang="it-IT" sz="1400" dirty="0">
                <a:latin typeface="Cambria" panose="02040503050406030204" pitchFamily="18" charset="0"/>
                <a:sym typeface="Wingdings" panose="05000000000000000000" pitchFamily="2" charset="2"/>
              </a:rPr>
              <a:t>WFC  Banca in fase di recupero (Controversie, questioni legali). Inclusa per confrontarla con JPM, esplora l’influenza del mercato mutui, tassi e impatti di passate controversie sulla volatilità e i profitti.</a:t>
            </a:r>
            <a:endParaRPr lang="it-IT" sz="1400" dirty="0">
              <a:latin typeface="Cambria" panose="02040503050406030204" pitchFamily="18" charset="0"/>
            </a:endParaRPr>
          </a:p>
        </p:txBody>
      </p:sp>
    </p:spTree>
    <p:extLst>
      <p:ext uri="{BB962C8B-B14F-4D97-AF65-F5344CB8AC3E}">
        <p14:creationId xmlns:p14="http://schemas.microsoft.com/office/powerpoint/2010/main" val="2542738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F10BE640-2D16-44C3-9DAB-86110951DEBC}"/>
              </a:ext>
            </a:extLst>
          </p:cNvPr>
          <p:cNvSpPr>
            <a:spLocks noGrp="1"/>
          </p:cNvSpPr>
          <p:nvPr>
            <p:ph type="title"/>
          </p:nvPr>
        </p:nvSpPr>
        <p:spPr>
          <a:xfrm>
            <a:off x="439363" y="0"/>
            <a:ext cx="11313273" cy="1325563"/>
          </a:xfrm>
        </p:spPr>
        <p:txBody>
          <a:bodyPr>
            <a:normAutofit/>
          </a:bodyPr>
          <a:lstStyle/>
          <a:p>
            <a:pPr algn="ctr"/>
            <a:r>
              <a:rPr lang="it-IT" sz="3200" dirty="0">
                <a:solidFill>
                  <a:schemeClr val="bg2">
                    <a:lumMod val="10000"/>
                  </a:schemeClr>
                </a:solidFill>
                <a:latin typeface="Cambria" panose="02040503050406030204" pitchFamily="18" charset="0"/>
              </a:rPr>
              <a:t>STATISTICHE DESCRITTIVE</a:t>
            </a:r>
          </a:p>
        </p:txBody>
      </p:sp>
      <p:sp>
        <p:nvSpPr>
          <p:cNvPr id="2" name="CasellaDiTesto 1">
            <a:extLst>
              <a:ext uri="{FF2B5EF4-FFF2-40B4-BE49-F238E27FC236}">
                <a16:creationId xmlns:a16="http://schemas.microsoft.com/office/drawing/2014/main" id="{13341AFA-1164-FF43-C9B2-AC45B62D3445}"/>
              </a:ext>
            </a:extLst>
          </p:cNvPr>
          <p:cNvSpPr txBox="1"/>
          <p:nvPr/>
        </p:nvSpPr>
        <p:spPr>
          <a:xfrm>
            <a:off x="141029" y="1242320"/>
            <a:ext cx="4284057" cy="3632810"/>
          </a:xfrm>
          <a:prstGeom prst="rect">
            <a:avLst/>
          </a:prstGeom>
          <a:noFill/>
          <a:ln w="38100">
            <a:solidFill>
              <a:schemeClr val="accent1">
                <a:lumMod val="50000"/>
              </a:schemeClr>
            </a:solidFill>
          </a:ln>
        </p:spPr>
        <p:txBody>
          <a:bodyPr wrap="square" rtlCol="0">
            <a:spAutoFit/>
          </a:bodyPr>
          <a:lstStyle/>
          <a:p>
            <a:endParaRPr lang="it-IT" dirty="0"/>
          </a:p>
        </p:txBody>
      </p:sp>
      <p:sp>
        <p:nvSpPr>
          <p:cNvPr id="5" name="Segnaposto testo 8">
            <a:extLst>
              <a:ext uri="{FF2B5EF4-FFF2-40B4-BE49-F238E27FC236}">
                <a16:creationId xmlns:a16="http://schemas.microsoft.com/office/drawing/2014/main" id="{2169530C-E064-3E5D-F8F1-C8451F1C0894}"/>
              </a:ext>
            </a:extLst>
          </p:cNvPr>
          <p:cNvSpPr txBox="1">
            <a:spLocks/>
          </p:cNvSpPr>
          <p:nvPr/>
        </p:nvSpPr>
        <p:spPr>
          <a:xfrm>
            <a:off x="326557" y="1398973"/>
            <a:ext cx="3834485" cy="3970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sz="2200" dirty="0">
                <a:solidFill>
                  <a:srgbClr val="002060"/>
                </a:solidFill>
                <a:latin typeface="Cambria" panose="02040503050406030204" pitchFamily="18" charset="0"/>
              </a:rPr>
              <a:t>Rendimento Cumulato e CAGR</a:t>
            </a:r>
          </a:p>
        </p:txBody>
      </p:sp>
      <p:pic>
        <p:nvPicPr>
          <p:cNvPr id="6" name="Immagine 5">
            <a:extLst>
              <a:ext uri="{FF2B5EF4-FFF2-40B4-BE49-F238E27FC236}">
                <a16:creationId xmlns:a16="http://schemas.microsoft.com/office/drawing/2014/main" id="{C2FD168A-D983-6468-9818-0A90FAF3CCEA}"/>
              </a:ext>
            </a:extLst>
          </p:cNvPr>
          <p:cNvPicPr>
            <a:picLocks noChangeAspect="1"/>
          </p:cNvPicPr>
          <p:nvPr/>
        </p:nvPicPr>
        <p:blipFill>
          <a:blip r:embed="rId2"/>
          <a:stretch>
            <a:fillRect/>
          </a:stretch>
        </p:blipFill>
        <p:spPr>
          <a:xfrm>
            <a:off x="654871" y="2294147"/>
            <a:ext cx="1457528" cy="1152686"/>
          </a:xfrm>
          <a:prstGeom prst="rect">
            <a:avLst/>
          </a:prstGeom>
        </p:spPr>
      </p:pic>
      <p:pic>
        <p:nvPicPr>
          <p:cNvPr id="7" name="Immagine 6">
            <a:extLst>
              <a:ext uri="{FF2B5EF4-FFF2-40B4-BE49-F238E27FC236}">
                <a16:creationId xmlns:a16="http://schemas.microsoft.com/office/drawing/2014/main" id="{C8DF0E13-37B3-2047-9485-ED15078EAB92}"/>
              </a:ext>
            </a:extLst>
          </p:cNvPr>
          <p:cNvPicPr>
            <a:picLocks noChangeAspect="1"/>
          </p:cNvPicPr>
          <p:nvPr/>
        </p:nvPicPr>
        <p:blipFill>
          <a:blip r:embed="rId3"/>
          <a:stretch>
            <a:fillRect/>
          </a:stretch>
        </p:blipFill>
        <p:spPr>
          <a:xfrm>
            <a:off x="2900815" y="2304672"/>
            <a:ext cx="1076475" cy="1171739"/>
          </a:xfrm>
          <a:prstGeom prst="rect">
            <a:avLst/>
          </a:prstGeom>
        </p:spPr>
      </p:pic>
      <p:sp>
        <p:nvSpPr>
          <p:cNvPr id="8" name="Segnaposto testo 4">
            <a:extLst>
              <a:ext uri="{FF2B5EF4-FFF2-40B4-BE49-F238E27FC236}">
                <a16:creationId xmlns:a16="http://schemas.microsoft.com/office/drawing/2014/main" id="{B091D737-DE55-130E-41BD-ACCC82A55065}"/>
              </a:ext>
            </a:extLst>
          </p:cNvPr>
          <p:cNvSpPr txBox="1">
            <a:spLocks/>
          </p:cNvSpPr>
          <p:nvPr/>
        </p:nvSpPr>
        <p:spPr>
          <a:xfrm>
            <a:off x="549300" y="1869415"/>
            <a:ext cx="1653632" cy="424732"/>
          </a:xfrm>
          <a:prstGeom prst="rect">
            <a:avLst/>
          </a:prstGeom>
        </p:spPr>
        <p:txBody>
          <a:bodyPr vert="horz" lIns="91440" tIns="45720" rIns="91440" bIns="45720" rtlCol="0" anchor="b">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it-IT" sz="2200" b="0" dirty="0">
                <a:solidFill>
                  <a:schemeClr val="accent2">
                    <a:lumMod val="75000"/>
                  </a:schemeClr>
                </a:solidFill>
                <a:latin typeface="Cambria" panose="02040503050406030204" pitchFamily="18" charset="0"/>
              </a:rPr>
              <a:t>Rendimento Cumulato</a:t>
            </a:r>
          </a:p>
        </p:txBody>
      </p:sp>
      <p:sp>
        <p:nvSpPr>
          <p:cNvPr id="9" name="Segnaposto testo 4">
            <a:extLst>
              <a:ext uri="{FF2B5EF4-FFF2-40B4-BE49-F238E27FC236}">
                <a16:creationId xmlns:a16="http://schemas.microsoft.com/office/drawing/2014/main" id="{EAA60B46-94FA-5E57-B416-85417679A0BE}"/>
              </a:ext>
            </a:extLst>
          </p:cNvPr>
          <p:cNvSpPr txBox="1">
            <a:spLocks/>
          </p:cNvSpPr>
          <p:nvPr/>
        </p:nvSpPr>
        <p:spPr>
          <a:xfrm>
            <a:off x="2580178" y="1880136"/>
            <a:ext cx="1653632" cy="424732"/>
          </a:xfrm>
          <a:prstGeom prst="rect">
            <a:avLst/>
          </a:prstGeom>
        </p:spPr>
        <p:txBody>
          <a:bodyPr vert="horz" lIns="91440" tIns="45720" rIns="91440" bIns="45720" rtlCol="0" anchor="b">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it-IT" sz="2200" b="0" dirty="0">
                <a:solidFill>
                  <a:schemeClr val="accent2">
                    <a:lumMod val="75000"/>
                  </a:schemeClr>
                </a:solidFill>
                <a:latin typeface="Cambria" panose="02040503050406030204" pitchFamily="18" charset="0"/>
              </a:rPr>
              <a:t>Rendimento Composto Annuo</a:t>
            </a:r>
          </a:p>
        </p:txBody>
      </p:sp>
      <p:sp>
        <p:nvSpPr>
          <p:cNvPr id="10" name="CasellaDiTesto 9">
            <a:extLst>
              <a:ext uri="{FF2B5EF4-FFF2-40B4-BE49-F238E27FC236}">
                <a16:creationId xmlns:a16="http://schemas.microsoft.com/office/drawing/2014/main" id="{44311B65-5E1E-EC80-69F1-41FB41C36BFA}"/>
              </a:ext>
            </a:extLst>
          </p:cNvPr>
          <p:cNvSpPr txBox="1"/>
          <p:nvPr/>
        </p:nvSpPr>
        <p:spPr>
          <a:xfrm>
            <a:off x="332309" y="3579649"/>
            <a:ext cx="3901501" cy="830997"/>
          </a:xfrm>
          <a:prstGeom prst="rect">
            <a:avLst/>
          </a:prstGeom>
          <a:noFill/>
        </p:spPr>
        <p:txBody>
          <a:bodyPr wrap="square" rtlCol="0">
            <a:spAutoFit/>
          </a:bodyPr>
          <a:lstStyle/>
          <a:p>
            <a:pPr marL="285750" indent="-285750">
              <a:buFont typeface="Arial" panose="020B0604020202020204" pitchFamily="34" charset="0"/>
              <a:buChar char="•"/>
            </a:pPr>
            <a:r>
              <a:rPr lang="it-IT" sz="1200" dirty="0"/>
              <a:t>NVDA, TSLA e AAPL </a:t>
            </a:r>
            <a:r>
              <a:rPr lang="it-IT" sz="1200" dirty="0">
                <a:sym typeface="Wingdings" panose="05000000000000000000" pitchFamily="2" charset="2"/>
              </a:rPr>
              <a:t> Crescita Eccezionale, potenziale esplosivo, Alta performance e Carattere dirompente.</a:t>
            </a:r>
          </a:p>
          <a:p>
            <a:pPr marL="285750" indent="-285750">
              <a:buFont typeface="Arial" panose="020B0604020202020204" pitchFamily="34" charset="0"/>
              <a:buChar char="•"/>
            </a:pPr>
            <a:r>
              <a:rPr lang="it-IT" sz="1200" dirty="0">
                <a:sym typeface="Wingdings" panose="05000000000000000000" pitchFamily="2" charset="2"/>
              </a:rPr>
              <a:t>GM, JPM e WFC  Crescita piu’ contenuta: Aziende tradizionali con crescita modesta.</a:t>
            </a:r>
            <a:endParaRPr lang="it-IT" sz="1200" dirty="0"/>
          </a:p>
        </p:txBody>
      </p:sp>
      <p:sp>
        <p:nvSpPr>
          <p:cNvPr id="13" name="CasellaDiTesto 12">
            <a:extLst>
              <a:ext uri="{FF2B5EF4-FFF2-40B4-BE49-F238E27FC236}">
                <a16:creationId xmlns:a16="http://schemas.microsoft.com/office/drawing/2014/main" id="{8AB9CF5E-C2EA-E23B-5120-4DA386FD37A3}"/>
              </a:ext>
            </a:extLst>
          </p:cNvPr>
          <p:cNvSpPr txBox="1"/>
          <p:nvPr/>
        </p:nvSpPr>
        <p:spPr>
          <a:xfrm>
            <a:off x="332308" y="4332680"/>
            <a:ext cx="3901501" cy="461665"/>
          </a:xfrm>
          <a:prstGeom prst="rect">
            <a:avLst/>
          </a:prstGeom>
          <a:noFill/>
        </p:spPr>
        <p:txBody>
          <a:bodyPr wrap="square" rtlCol="0">
            <a:spAutoFit/>
          </a:bodyPr>
          <a:lstStyle/>
          <a:p>
            <a:r>
              <a:rPr lang="it-IT" sz="1200" dirty="0"/>
              <a:t>Questa disparità sottolinea la diversità dei profili di crescita catturati nel nostro portafoglio </a:t>
            </a:r>
          </a:p>
        </p:txBody>
      </p:sp>
      <p:sp>
        <p:nvSpPr>
          <p:cNvPr id="16" name="CasellaDiTesto 15">
            <a:extLst>
              <a:ext uri="{FF2B5EF4-FFF2-40B4-BE49-F238E27FC236}">
                <a16:creationId xmlns:a16="http://schemas.microsoft.com/office/drawing/2014/main" id="{E2BF5C49-1346-1B64-ED68-76F85437935D}"/>
              </a:ext>
            </a:extLst>
          </p:cNvPr>
          <p:cNvSpPr txBox="1"/>
          <p:nvPr/>
        </p:nvSpPr>
        <p:spPr>
          <a:xfrm>
            <a:off x="5529542" y="1058310"/>
            <a:ext cx="4811700" cy="430887"/>
          </a:xfrm>
          <a:prstGeom prst="rect">
            <a:avLst/>
          </a:prstGeom>
          <a:noFill/>
        </p:spPr>
        <p:txBody>
          <a:bodyPr wrap="square" rtlCol="0">
            <a:spAutoFit/>
          </a:bodyPr>
          <a:lstStyle/>
          <a:p>
            <a:pPr algn="ctr"/>
            <a:r>
              <a:rPr lang="it-IT" sz="2200" dirty="0">
                <a:solidFill>
                  <a:srgbClr val="C00000"/>
                </a:solidFill>
                <a:latin typeface="Cambria" panose="02040503050406030204" pitchFamily="18" charset="0"/>
              </a:rPr>
              <a:t>Correlazione titoli dello stesso settore</a:t>
            </a:r>
          </a:p>
        </p:txBody>
      </p:sp>
      <p:pic>
        <p:nvPicPr>
          <p:cNvPr id="17" name="Immagine 16" descr="Immagine che contiene testo, schermata, Carattere, numero&#10;&#10;Il contenuto generato dall'IA potrebbe non essere corretto.">
            <a:extLst>
              <a:ext uri="{FF2B5EF4-FFF2-40B4-BE49-F238E27FC236}">
                <a16:creationId xmlns:a16="http://schemas.microsoft.com/office/drawing/2014/main" id="{A036C716-08DF-86A6-754A-85B0D3619D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280" y="1593205"/>
            <a:ext cx="1548765" cy="2443480"/>
          </a:xfrm>
          <a:prstGeom prst="rect">
            <a:avLst/>
          </a:prstGeom>
        </p:spPr>
      </p:pic>
      <p:pic>
        <p:nvPicPr>
          <p:cNvPr id="20" name="Immagine 19" descr="Immagine che contiene testo, schermata, Carattere, numero&#10;&#10;Il contenuto generato dall'IA potrebbe non essere corretto.">
            <a:extLst>
              <a:ext uri="{FF2B5EF4-FFF2-40B4-BE49-F238E27FC236}">
                <a16:creationId xmlns:a16="http://schemas.microsoft.com/office/drawing/2014/main" id="{0262D357-35A5-1C8A-35B7-DD20AB0ECA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9598" y="1593205"/>
            <a:ext cx="1572034" cy="2443480"/>
          </a:xfrm>
          <a:prstGeom prst="rect">
            <a:avLst/>
          </a:prstGeom>
        </p:spPr>
      </p:pic>
      <p:pic>
        <p:nvPicPr>
          <p:cNvPr id="21" name="Immagine 20" descr="Immagine che contiene testo, schermata, Carattere, numero&#10;&#10;Il contenuto generato dall'IA potrebbe non essere corretto.">
            <a:extLst>
              <a:ext uri="{FF2B5EF4-FFF2-40B4-BE49-F238E27FC236}">
                <a16:creationId xmlns:a16="http://schemas.microsoft.com/office/drawing/2014/main" id="{DAC241D7-A474-C1CC-E831-97B37AE75D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1185" y="1597332"/>
            <a:ext cx="1398270" cy="2435225"/>
          </a:xfrm>
          <a:prstGeom prst="rect">
            <a:avLst/>
          </a:prstGeom>
        </p:spPr>
      </p:pic>
      <p:pic>
        <p:nvPicPr>
          <p:cNvPr id="22" name="Immagine 21" descr="Immagine che contiene testo, Carattere, schermata, bianco&#10;&#10;Il contenuto generato dall'IA potrebbe non essere corretto.">
            <a:extLst>
              <a:ext uri="{FF2B5EF4-FFF2-40B4-BE49-F238E27FC236}">
                <a16:creationId xmlns:a16="http://schemas.microsoft.com/office/drawing/2014/main" id="{5C9D98C5-C55D-869F-82DE-16AA1C89FF3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36357" y="4434683"/>
            <a:ext cx="1578610" cy="647700"/>
          </a:xfrm>
          <a:prstGeom prst="rect">
            <a:avLst/>
          </a:prstGeom>
        </p:spPr>
      </p:pic>
      <p:pic>
        <p:nvPicPr>
          <p:cNvPr id="23" name="Immagine 22" descr="Immagine che contiene testo, schermata, Carattere, bianco&#10;&#10;Il contenuto generato dall'IA potrebbe non essere corretto.">
            <a:extLst>
              <a:ext uri="{FF2B5EF4-FFF2-40B4-BE49-F238E27FC236}">
                <a16:creationId xmlns:a16="http://schemas.microsoft.com/office/drawing/2014/main" id="{0122B3DE-4FEC-389A-53A8-6E31E5695A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36942" y="4447693"/>
            <a:ext cx="1617345" cy="632460"/>
          </a:xfrm>
          <a:prstGeom prst="rect">
            <a:avLst/>
          </a:prstGeom>
        </p:spPr>
      </p:pic>
      <p:pic>
        <p:nvPicPr>
          <p:cNvPr id="24" name="Immagine 23" descr="Immagine che contiene testo, Carattere, schermata, bianco&#10;&#10;Il contenuto generato dall'IA potrebbe non essere corretto.">
            <a:extLst>
              <a:ext uri="{FF2B5EF4-FFF2-40B4-BE49-F238E27FC236}">
                <a16:creationId xmlns:a16="http://schemas.microsoft.com/office/drawing/2014/main" id="{A4CBE8F1-F337-1334-D92C-F590962DCC6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63880" y="4447693"/>
            <a:ext cx="1452880" cy="632460"/>
          </a:xfrm>
          <a:prstGeom prst="rect">
            <a:avLst/>
          </a:prstGeom>
        </p:spPr>
      </p:pic>
      <p:cxnSp>
        <p:nvCxnSpPr>
          <p:cNvPr id="26" name="Connettore 2 25">
            <a:extLst>
              <a:ext uri="{FF2B5EF4-FFF2-40B4-BE49-F238E27FC236}">
                <a16:creationId xmlns:a16="http://schemas.microsoft.com/office/drawing/2014/main" id="{8B6A3230-C469-639F-D0C4-4C46F8C9162A}"/>
              </a:ext>
            </a:extLst>
          </p:cNvPr>
          <p:cNvCxnSpPr>
            <a:stCxn id="17" idx="2"/>
            <a:endCxn id="22" idx="0"/>
          </p:cNvCxnSpPr>
          <p:nvPr/>
        </p:nvCxnSpPr>
        <p:spPr>
          <a:xfrm flipH="1">
            <a:off x="6225662" y="4036685"/>
            <a:ext cx="1" cy="397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A4F5FF34-0F66-53AB-0FBB-02B1F2988385}"/>
              </a:ext>
            </a:extLst>
          </p:cNvPr>
          <p:cNvCxnSpPr>
            <a:stCxn id="20" idx="2"/>
            <a:endCxn id="23" idx="0"/>
          </p:cNvCxnSpPr>
          <p:nvPr/>
        </p:nvCxnSpPr>
        <p:spPr>
          <a:xfrm>
            <a:off x="8145615" y="4036685"/>
            <a:ext cx="0" cy="411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950D908F-7AA9-7B7F-7FBD-B0ACDE0F54EA}"/>
              </a:ext>
            </a:extLst>
          </p:cNvPr>
          <p:cNvCxnSpPr>
            <a:stCxn id="21" idx="2"/>
            <a:endCxn id="24" idx="0"/>
          </p:cNvCxnSpPr>
          <p:nvPr/>
        </p:nvCxnSpPr>
        <p:spPr>
          <a:xfrm>
            <a:off x="9990320" y="4032557"/>
            <a:ext cx="0" cy="415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CasellaDiTesto 36">
            <a:extLst>
              <a:ext uri="{FF2B5EF4-FFF2-40B4-BE49-F238E27FC236}">
                <a16:creationId xmlns:a16="http://schemas.microsoft.com/office/drawing/2014/main" id="{C69C4838-1F88-9AC8-A896-349A4A9C58FA}"/>
              </a:ext>
            </a:extLst>
          </p:cNvPr>
          <p:cNvSpPr txBox="1"/>
          <p:nvPr/>
        </p:nvSpPr>
        <p:spPr>
          <a:xfrm>
            <a:off x="5084304" y="5139905"/>
            <a:ext cx="6668332" cy="1569660"/>
          </a:xfrm>
          <a:prstGeom prst="rect">
            <a:avLst/>
          </a:prstGeom>
          <a:noFill/>
        </p:spPr>
        <p:txBody>
          <a:bodyPr wrap="square" rtlCol="0">
            <a:spAutoFit/>
          </a:bodyPr>
          <a:lstStyle/>
          <a:p>
            <a:pPr marL="171450" indent="-171450">
              <a:buFont typeface="Arial" panose="020B0604020202020204" pitchFamily="34" charset="0"/>
              <a:buChar char="•"/>
            </a:pPr>
            <a:r>
              <a:rPr lang="it-IT" sz="1200" dirty="0"/>
              <a:t>AAPL – NVDA (0.55) </a:t>
            </a:r>
            <a:r>
              <a:rPr lang="it-IT" sz="1200" dirty="0">
                <a:sym typeface="Wingdings" panose="05000000000000000000" pitchFamily="2" charset="2"/>
              </a:rPr>
              <a:t> Correlazione positiva MODERATA, i loro rendimenti tendono a muoversi nella stessa direzione piu’ della metà delle volte: Sono entrambe due giganti del settore tecnologico.</a:t>
            </a:r>
          </a:p>
          <a:p>
            <a:pPr marL="171450" indent="-171450">
              <a:buFont typeface="Arial" panose="020B0604020202020204" pitchFamily="34" charset="0"/>
              <a:buChar char="•"/>
            </a:pPr>
            <a:r>
              <a:rPr lang="it-IT" sz="1200" dirty="0">
                <a:sym typeface="Wingdings" panose="05000000000000000000" pitchFamily="2" charset="2"/>
              </a:rPr>
              <a:t>TSLA – GM (0.33)  Correlazione positiva DEBOLE: Questa correlazione conferma la </a:t>
            </a:r>
            <a:r>
              <a:rPr lang="it-IT" sz="1200" dirty="0" err="1">
                <a:sym typeface="Wingdings" panose="05000000000000000000" pitchFamily="2" charset="2"/>
              </a:rPr>
              <a:t>diversita’</a:t>
            </a:r>
            <a:r>
              <a:rPr lang="it-IT" sz="1200" dirty="0">
                <a:sym typeface="Wingdings" panose="05000000000000000000" pitchFamily="2" charset="2"/>
              </a:rPr>
              <a:t> di queste due aziende: TSLA, azienda innovativa nel mercato EV; GM, azienda automobilistica tradizionale. Hanno diverse strategie e modelli di business.</a:t>
            </a:r>
          </a:p>
          <a:p>
            <a:pPr marL="171450" indent="-171450">
              <a:buFont typeface="Arial" panose="020B0604020202020204" pitchFamily="34" charset="0"/>
              <a:buChar char="•"/>
            </a:pPr>
            <a:r>
              <a:rPr lang="it-IT" sz="1200" dirty="0">
                <a:sym typeface="Wingdings" panose="05000000000000000000" pitchFamily="2" charset="2"/>
              </a:rPr>
              <a:t>JPM – WFC (0.81)  Correlazione positiva ALTA. Entrambe sono estremamente sensibili agli stessi fattori macroeconomici (Tassi di interesse, crescita economica). Le dinamiche del settore finanziario reagiscono in modo simile. </a:t>
            </a:r>
            <a:endParaRPr lang="it-IT" sz="1200" dirty="0"/>
          </a:p>
        </p:txBody>
      </p:sp>
    </p:spTree>
    <p:extLst>
      <p:ext uri="{BB962C8B-B14F-4D97-AF65-F5344CB8AC3E}">
        <p14:creationId xmlns:p14="http://schemas.microsoft.com/office/powerpoint/2010/main" val="3816922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269E17-BEF6-4259-B513-1B3F8630E915}"/>
              </a:ext>
            </a:extLst>
          </p:cNvPr>
          <p:cNvSpPr>
            <a:spLocks noGrp="1"/>
          </p:cNvSpPr>
          <p:nvPr>
            <p:ph type="title"/>
          </p:nvPr>
        </p:nvSpPr>
        <p:spPr>
          <a:xfrm>
            <a:off x="-70879" y="26601"/>
            <a:ext cx="4820886" cy="823913"/>
          </a:xfrm>
        </p:spPr>
        <p:txBody>
          <a:bodyPr>
            <a:normAutofit fontScale="90000"/>
          </a:bodyPr>
          <a:lstStyle/>
          <a:p>
            <a:pPr algn="ctr"/>
            <a:r>
              <a:rPr lang="it-IT" sz="3200" dirty="0">
                <a:solidFill>
                  <a:schemeClr val="bg2">
                    <a:lumMod val="10000"/>
                  </a:schemeClr>
                </a:solidFill>
                <a:latin typeface="Cambria" panose="02040503050406030204" pitchFamily="18" charset="0"/>
              </a:rPr>
              <a:t>ANDAMENTO RENDIMENTI</a:t>
            </a:r>
          </a:p>
        </p:txBody>
      </p:sp>
      <p:sp>
        <p:nvSpPr>
          <p:cNvPr id="9" name="Segnaposto testo 8">
            <a:extLst>
              <a:ext uri="{FF2B5EF4-FFF2-40B4-BE49-F238E27FC236}">
                <a16:creationId xmlns:a16="http://schemas.microsoft.com/office/drawing/2014/main" id="{A62035F2-408F-4EB2-98CF-60812A320B52}"/>
              </a:ext>
            </a:extLst>
          </p:cNvPr>
          <p:cNvSpPr>
            <a:spLocks noGrp="1"/>
          </p:cNvSpPr>
          <p:nvPr>
            <p:ph type="body" idx="1"/>
          </p:nvPr>
        </p:nvSpPr>
        <p:spPr>
          <a:xfrm>
            <a:off x="-206291" y="5751707"/>
            <a:ext cx="1488527" cy="590931"/>
          </a:xfrm>
          <a:prstGeom prst="rect">
            <a:avLst/>
          </a:prstGeom>
        </p:spPr>
        <p:txBody>
          <a:bodyPr wrap="square">
            <a:spAutoFit/>
          </a:bodyPr>
          <a:lstStyle/>
          <a:p>
            <a:pPr algn="ctr"/>
            <a:r>
              <a:rPr lang="it-IT" sz="1800" b="0" dirty="0">
                <a:solidFill>
                  <a:srgbClr val="002060"/>
                </a:solidFill>
                <a:latin typeface="Cambria" panose="02040503050406030204" pitchFamily="18" charset="0"/>
              </a:rPr>
              <a:t>Aspetti in comune</a:t>
            </a:r>
          </a:p>
        </p:txBody>
      </p:sp>
      <p:pic>
        <p:nvPicPr>
          <p:cNvPr id="14" name="Immagine 13" descr="Immagine che contiene testo, Diagramma, linea, Carattere&#10;&#10;Il contenuto generato dall'IA potrebbe non essere corretto.">
            <a:extLst>
              <a:ext uri="{FF2B5EF4-FFF2-40B4-BE49-F238E27FC236}">
                <a16:creationId xmlns:a16="http://schemas.microsoft.com/office/drawing/2014/main" id="{BCCE74A0-D51C-140A-8584-0FDE89BFB0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4641" y="140117"/>
            <a:ext cx="3418205" cy="2251710"/>
          </a:xfrm>
          <a:prstGeom prst="rect">
            <a:avLst/>
          </a:prstGeom>
        </p:spPr>
      </p:pic>
      <p:pic>
        <p:nvPicPr>
          <p:cNvPr id="15" name="Immagine 14" descr="Immagine che contiene testo, Diagramma, linea, Carattere&#10;&#10;Il contenuto generato dall'IA potrebbe non essere corretto.">
            <a:extLst>
              <a:ext uri="{FF2B5EF4-FFF2-40B4-BE49-F238E27FC236}">
                <a16:creationId xmlns:a16="http://schemas.microsoft.com/office/drawing/2014/main" id="{CD4FF180-4E3A-DEC5-9C62-06AB3EF98F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5216" y="140118"/>
            <a:ext cx="3418205" cy="2274908"/>
          </a:xfrm>
          <a:prstGeom prst="rect">
            <a:avLst/>
          </a:prstGeom>
        </p:spPr>
      </p:pic>
      <p:pic>
        <p:nvPicPr>
          <p:cNvPr id="16" name="Immagine 15" descr="Immagine che contiene testo, Diagramma, linea, Carattere&#10;&#10;Il contenuto generato dall'IA potrebbe non essere corretto.">
            <a:extLst>
              <a:ext uri="{FF2B5EF4-FFF2-40B4-BE49-F238E27FC236}">
                <a16:creationId xmlns:a16="http://schemas.microsoft.com/office/drawing/2014/main" id="{9DB928BB-4121-B201-1344-7EA9BB1846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9028" y="2409696"/>
            <a:ext cx="3418205" cy="2264412"/>
          </a:xfrm>
          <a:prstGeom prst="rect">
            <a:avLst/>
          </a:prstGeom>
        </p:spPr>
      </p:pic>
      <p:pic>
        <p:nvPicPr>
          <p:cNvPr id="17" name="Immagine 16" descr="Immagine che contiene testo, Diagramma, linea, schermata&#10;&#10;Il contenuto generato dall'IA potrebbe non essere corretto.">
            <a:extLst>
              <a:ext uri="{FF2B5EF4-FFF2-40B4-BE49-F238E27FC236}">
                <a16:creationId xmlns:a16="http://schemas.microsoft.com/office/drawing/2014/main" id="{3BE96109-714B-81CC-4992-B858DB9184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45215" y="2409696"/>
            <a:ext cx="3418204" cy="2264413"/>
          </a:xfrm>
          <a:prstGeom prst="rect">
            <a:avLst/>
          </a:prstGeom>
        </p:spPr>
      </p:pic>
      <p:pic>
        <p:nvPicPr>
          <p:cNvPr id="18" name="Immagine 17" descr="Immagine che contiene testo, Diagramma, linea, Carattere&#10;&#10;Il contenuto generato dall'IA potrebbe non essere corretto.">
            <a:extLst>
              <a:ext uri="{FF2B5EF4-FFF2-40B4-BE49-F238E27FC236}">
                <a16:creationId xmlns:a16="http://schemas.microsoft.com/office/drawing/2014/main" id="{DF3F21D4-5ED5-FC4F-F6A6-DEE51A2A607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44641" y="4655820"/>
            <a:ext cx="3418204" cy="2202180"/>
          </a:xfrm>
          <a:prstGeom prst="rect">
            <a:avLst/>
          </a:prstGeom>
        </p:spPr>
      </p:pic>
      <p:pic>
        <p:nvPicPr>
          <p:cNvPr id="20" name="Immagine 19" descr="Immagine che contiene testo, schermata, Diagramma, linea&#10;&#10;Il contenuto generato dall'IA potrebbe non essere corretto.">
            <a:extLst>
              <a:ext uri="{FF2B5EF4-FFF2-40B4-BE49-F238E27FC236}">
                <a16:creationId xmlns:a16="http://schemas.microsoft.com/office/drawing/2014/main" id="{403E4BB1-D13A-C100-D442-9096C7DC75C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45215" y="4685030"/>
            <a:ext cx="3418204" cy="2143760"/>
          </a:xfrm>
          <a:prstGeom prst="rect">
            <a:avLst/>
          </a:prstGeom>
        </p:spPr>
      </p:pic>
      <p:sp>
        <p:nvSpPr>
          <p:cNvPr id="28" name="CasellaDiTesto 27">
            <a:extLst>
              <a:ext uri="{FF2B5EF4-FFF2-40B4-BE49-F238E27FC236}">
                <a16:creationId xmlns:a16="http://schemas.microsoft.com/office/drawing/2014/main" id="{37F9A8C6-A6F8-9F6F-8C19-6FF5D069F879}"/>
              </a:ext>
            </a:extLst>
          </p:cNvPr>
          <p:cNvSpPr txBox="1"/>
          <p:nvPr/>
        </p:nvSpPr>
        <p:spPr>
          <a:xfrm>
            <a:off x="1429090" y="5422782"/>
            <a:ext cx="3343742" cy="1569660"/>
          </a:xfrm>
          <a:prstGeom prst="rect">
            <a:avLst/>
          </a:prstGeom>
          <a:noFill/>
        </p:spPr>
        <p:txBody>
          <a:bodyPr wrap="square" rtlCol="0">
            <a:spAutoFit/>
          </a:bodyPr>
          <a:lstStyle/>
          <a:p>
            <a:pPr marL="285750" indent="-285750">
              <a:buFont typeface="Arial" panose="020B0604020202020204" pitchFamily="34" charset="0"/>
              <a:buChar char="•"/>
            </a:pPr>
            <a:r>
              <a:rPr lang="it-IT" sz="1200" dirty="0"/>
              <a:t>Sono </a:t>
            </a:r>
            <a:r>
              <a:rPr lang="it-IT" sz="1200" b="1" dirty="0"/>
              <a:t>stazionari</a:t>
            </a:r>
            <a:r>
              <a:rPr lang="it-IT" sz="1200" dirty="0"/>
              <a:t>, oscillano attorno alla media (prossima a zero).</a:t>
            </a:r>
          </a:p>
          <a:p>
            <a:pPr marL="285750" indent="-285750">
              <a:buFont typeface="Arial" panose="020B0604020202020204" pitchFamily="34" charset="0"/>
              <a:buChar char="•"/>
            </a:pPr>
            <a:r>
              <a:rPr lang="it-IT" sz="1200" b="1" dirty="0"/>
              <a:t>Volatilità non costante</a:t>
            </a:r>
            <a:r>
              <a:rPr lang="it-IT" sz="1200" dirty="0"/>
              <a:t>: Periodi nei quali i rendimenti oscillano di piu’ del normale. </a:t>
            </a:r>
          </a:p>
          <a:p>
            <a:pPr marL="285750" indent="-285750">
              <a:buFont typeface="Arial" panose="020B0604020202020204" pitchFamily="34" charset="0"/>
              <a:buChar char="•"/>
            </a:pPr>
            <a:r>
              <a:rPr lang="it-IT" sz="1200" dirty="0"/>
              <a:t>Maggiore volatilità dei rendimenti (Picchi alti/bassi) subito dopo la pandemia del COVID nel 2020.</a:t>
            </a:r>
          </a:p>
          <a:p>
            <a:pPr marL="285750" indent="-285750">
              <a:buFont typeface="Arial" panose="020B0604020202020204" pitchFamily="34" charset="0"/>
              <a:buChar char="•"/>
            </a:pPr>
            <a:endParaRPr lang="it-IT" sz="1200" dirty="0"/>
          </a:p>
        </p:txBody>
      </p:sp>
      <p:sp>
        <p:nvSpPr>
          <p:cNvPr id="32" name="Segnaposto testo 3">
            <a:extLst>
              <a:ext uri="{FF2B5EF4-FFF2-40B4-BE49-F238E27FC236}">
                <a16:creationId xmlns:a16="http://schemas.microsoft.com/office/drawing/2014/main" id="{12126E4D-DD2E-1F40-FCAF-A406B1B12080}"/>
              </a:ext>
            </a:extLst>
          </p:cNvPr>
          <p:cNvSpPr txBox="1">
            <a:spLocks/>
          </p:cNvSpPr>
          <p:nvPr/>
        </p:nvSpPr>
        <p:spPr>
          <a:xfrm>
            <a:off x="147077" y="940094"/>
            <a:ext cx="4197115" cy="448268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lgn="just">
              <a:buFont typeface="Arial" panose="020B0604020202020204" pitchFamily="34" charset="0"/>
              <a:buChar char="•"/>
            </a:pPr>
            <a:r>
              <a:rPr lang="it-IT" sz="1200" dirty="0">
                <a:latin typeface="Cambria" panose="02040503050406030204" pitchFamily="18" charset="0"/>
              </a:rPr>
              <a:t>Picco piu’ basso in assoluto: Tutte le serie di rendimenti hanno subito gli effetti del crollo del mercato finanziario dovuto alla </a:t>
            </a:r>
            <a:r>
              <a:rPr lang="it-IT" sz="1200" b="1" dirty="0">
                <a:latin typeface="Cambria" panose="02040503050406030204" pitchFamily="18" charset="0"/>
              </a:rPr>
              <a:t>pandemia COVID-19</a:t>
            </a:r>
            <a:r>
              <a:rPr lang="it-IT" sz="1200" dirty="0">
                <a:latin typeface="Cambria" panose="02040503050406030204" pitchFamily="18" charset="0"/>
              </a:rPr>
              <a:t>.</a:t>
            </a:r>
          </a:p>
          <a:p>
            <a:pPr marL="285750" indent="-285750" algn="just">
              <a:buFont typeface="Arial" panose="020B0604020202020204" pitchFamily="34" charset="0"/>
              <a:buChar char="•"/>
            </a:pPr>
            <a:r>
              <a:rPr lang="it-IT" sz="1400" dirty="0">
                <a:latin typeface="Cambria" panose="02040503050406030204" pitchFamily="18" charset="0"/>
              </a:rPr>
              <a:t>Picco piu’ alto in assoluto:</a:t>
            </a:r>
          </a:p>
          <a:p>
            <a:pPr marL="742950" lvl="1" indent="-285750" algn="just">
              <a:buFont typeface="Arial" panose="020B0604020202020204" pitchFamily="34" charset="0"/>
              <a:buChar char="•"/>
            </a:pPr>
            <a:r>
              <a:rPr lang="it-IT" sz="1200" dirty="0">
                <a:latin typeface="Cambria" panose="02040503050406030204" pitchFamily="18" charset="0"/>
                <a:sym typeface="Wingdings" panose="05000000000000000000" pitchFamily="2" charset="2"/>
              </a:rPr>
              <a:t>AAPL  Forte performance finanziaria(Capitalizzazione di mercato di 2 trilioni di dollari), superando le aspettative di Wall Street.</a:t>
            </a:r>
          </a:p>
          <a:p>
            <a:pPr marL="742950" lvl="1" indent="-285750" algn="just">
              <a:buFont typeface="Arial" panose="020B0604020202020204" pitchFamily="34" charset="0"/>
              <a:buChar char="•"/>
            </a:pPr>
            <a:r>
              <a:rPr lang="it-IT" sz="1200" dirty="0">
                <a:latin typeface="Cambria" panose="02040503050406030204" pitchFamily="18" charset="0"/>
                <a:sym typeface="Wingdings" panose="05000000000000000000" pitchFamily="2" charset="2"/>
              </a:rPr>
              <a:t>NVDA  Crescente richiesta delle schede grafiche nel campo dell’AI e nei data center, aumentando i profitti e superando le previsioni degli esperti.</a:t>
            </a:r>
          </a:p>
          <a:p>
            <a:pPr marL="742950" lvl="1" indent="-285750" algn="just">
              <a:buFont typeface="Arial" panose="020B0604020202020204" pitchFamily="34" charset="0"/>
              <a:buChar char="•"/>
            </a:pPr>
            <a:r>
              <a:rPr lang="it-IT" sz="1200" dirty="0">
                <a:latin typeface="Cambria" panose="02040503050406030204" pitchFamily="18" charset="0"/>
                <a:sym typeface="Wingdings" panose="05000000000000000000" pitchFamily="2" charset="2"/>
              </a:rPr>
              <a:t>TSLA  Nel primo trimestre del 2021, tesla ha consegnato 184.800 veicoli: Questo trend di consegne ha portato a un aumento del prezzo delle azioni del 7% in un solo giorno.</a:t>
            </a:r>
          </a:p>
          <a:p>
            <a:pPr marL="742950" lvl="1" indent="-285750" algn="just">
              <a:buFont typeface="Arial" panose="020B0604020202020204" pitchFamily="34" charset="0"/>
              <a:buChar char="•"/>
            </a:pPr>
            <a:r>
              <a:rPr lang="it-IT" sz="1200" dirty="0">
                <a:latin typeface="Cambria" panose="02040503050406030204" pitchFamily="18" charset="0"/>
                <a:sym typeface="Wingdings" panose="05000000000000000000" pitchFamily="2" charset="2"/>
              </a:rPr>
              <a:t>GM  Annuncio di un investimento significativo nei EV di 27 miliardi di dollari, con l’obiettivo di lanciare oltre 30 nuovi modelli di EV.</a:t>
            </a:r>
          </a:p>
          <a:p>
            <a:pPr marL="742950" lvl="1" indent="-285750" algn="just">
              <a:buFont typeface="Arial" panose="020B0604020202020204" pitchFamily="34" charset="0"/>
              <a:buChar char="•"/>
            </a:pPr>
            <a:r>
              <a:rPr lang="it-IT" sz="1200" dirty="0">
                <a:latin typeface="Cambria" panose="02040503050406030204" pitchFamily="18" charset="0"/>
                <a:sym typeface="Wingdings" panose="05000000000000000000" pitchFamily="2" charset="2"/>
              </a:rPr>
              <a:t>JPM e GM  Annuncio dell’efficacia del vaccino Pfizer contro il COVID ha portato a un’ondata di ottimismo nei mercati finanziari: Gli investitori prevedevano una ripresa economica piu’ rapida e un miglioramento delle prospettive del settore bancario.</a:t>
            </a:r>
            <a:endParaRPr lang="it-IT" sz="1200" dirty="0">
              <a:latin typeface="Cambria" panose="02040503050406030204" pitchFamily="18" charset="0"/>
            </a:endParaRPr>
          </a:p>
          <a:p>
            <a:pPr marL="285750" indent="-285750" algn="just">
              <a:buFont typeface="Arial" panose="020B0604020202020204" pitchFamily="34" charset="0"/>
              <a:buChar char="•"/>
            </a:pPr>
            <a:endParaRPr lang="it-IT" sz="1400" dirty="0">
              <a:latin typeface="Cambria" panose="02040503050406030204" pitchFamily="18" charset="0"/>
            </a:endParaRPr>
          </a:p>
        </p:txBody>
      </p:sp>
      <p:sp>
        <p:nvSpPr>
          <p:cNvPr id="33" name="Segnaposto testo 4">
            <a:extLst>
              <a:ext uri="{FF2B5EF4-FFF2-40B4-BE49-F238E27FC236}">
                <a16:creationId xmlns:a16="http://schemas.microsoft.com/office/drawing/2014/main" id="{B46AC195-A7D0-769C-F57B-0D3BBB0E32E1}"/>
              </a:ext>
            </a:extLst>
          </p:cNvPr>
          <p:cNvSpPr txBox="1">
            <a:spLocks/>
          </p:cNvSpPr>
          <p:nvPr/>
        </p:nvSpPr>
        <p:spPr>
          <a:xfrm>
            <a:off x="723590" y="515362"/>
            <a:ext cx="3231948" cy="42473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it-IT" sz="1800" b="0" dirty="0">
                <a:solidFill>
                  <a:schemeClr val="accent2">
                    <a:lumMod val="75000"/>
                  </a:schemeClr>
                </a:solidFill>
                <a:latin typeface="Cambria" panose="02040503050406030204" pitchFamily="18" charset="0"/>
              </a:rPr>
              <a:t>Notizie</a:t>
            </a:r>
          </a:p>
        </p:txBody>
      </p:sp>
      <p:cxnSp>
        <p:nvCxnSpPr>
          <p:cNvPr id="51" name="Connettore 2 50">
            <a:extLst>
              <a:ext uri="{FF2B5EF4-FFF2-40B4-BE49-F238E27FC236}">
                <a16:creationId xmlns:a16="http://schemas.microsoft.com/office/drawing/2014/main" id="{3315302D-2694-A46D-4908-F5769C8F3831}"/>
              </a:ext>
            </a:extLst>
          </p:cNvPr>
          <p:cNvCxnSpPr>
            <a:cxnSpLocks/>
          </p:cNvCxnSpPr>
          <p:nvPr/>
        </p:nvCxnSpPr>
        <p:spPr>
          <a:xfrm>
            <a:off x="1040752" y="6056185"/>
            <a:ext cx="3883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892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BBCFA0-2AD7-4F7B-9FF4-0FBD66F7B117}"/>
              </a:ext>
            </a:extLst>
          </p:cNvPr>
          <p:cNvSpPr>
            <a:spLocks noGrp="1"/>
          </p:cNvSpPr>
          <p:nvPr>
            <p:ph type="title"/>
          </p:nvPr>
        </p:nvSpPr>
        <p:spPr>
          <a:xfrm>
            <a:off x="8053276" y="69398"/>
            <a:ext cx="4038600" cy="633832"/>
          </a:xfrm>
        </p:spPr>
        <p:txBody>
          <a:bodyPr>
            <a:normAutofit/>
          </a:bodyPr>
          <a:lstStyle/>
          <a:p>
            <a:pPr algn="ctr"/>
            <a:r>
              <a:rPr lang="it-IT" sz="3200" dirty="0">
                <a:solidFill>
                  <a:schemeClr val="bg2">
                    <a:lumMod val="10000"/>
                  </a:schemeClr>
                </a:solidFill>
                <a:latin typeface="Cambria" panose="02040503050406030204" pitchFamily="18" charset="0"/>
              </a:rPr>
              <a:t>GRAFICI A 3 SEZIONI</a:t>
            </a:r>
          </a:p>
        </p:txBody>
      </p:sp>
      <p:sp>
        <p:nvSpPr>
          <p:cNvPr id="21" name="Rettangolo 20">
            <a:extLst>
              <a:ext uri="{FF2B5EF4-FFF2-40B4-BE49-F238E27FC236}">
                <a16:creationId xmlns:a16="http://schemas.microsoft.com/office/drawing/2014/main" id="{D947D086-DF2D-4321-9E39-7A8860A76621}"/>
              </a:ext>
            </a:extLst>
          </p:cNvPr>
          <p:cNvSpPr/>
          <p:nvPr/>
        </p:nvSpPr>
        <p:spPr>
          <a:xfrm>
            <a:off x="4519768" y="50651"/>
            <a:ext cx="2629310" cy="461665"/>
          </a:xfrm>
          <a:prstGeom prst="rect">
            <a:avLst/>
          </a:prstGeom>
        </p:spPr>
        <p:txBody>
          <a:bodyPr wrap="none">
            <a:spAutoFit/>
          </a:bodyPr>
          <a:lstStyle/>
          <a:p>
            <a:pPr algn="ctr"/>
            <a:r>
              <a:rPr lang="it-IT" sz="2400" dirty="0">
                <a:solidFill>
                  <a:srgbClr val="002060"/>
                </a:solidFill>
                <a:latin typeface="Cambria" panose="02040503050406030204" pitchFamily="18" charset="0"/>
              </a:rPr>
              <a:t>Istogramma e KDE</a:t>
            </a:r>
          </a:p>
        </p:txBody>
      </p:sp>
      <p:pic>
        <p:nvPicPr>
          <p:cNvPr id="5" name="Immagine 4">
            <a:extLst>
              <a:ext uri="{FF2B5EF4-FFF2-40B4-BE49-F238E27FC236}">
                <a16:creationId xmlns:a16="http://schemas.microsoft.com/office/drawing/2014/main" id="{E6B83BC8-2B19-BDEE-8078-FFA7F228B59F}"/>
              </a:ext>
            </a:extLst>
          </p:cNvPr>
          <p:cNvPicPr>
            <a:picLocks noChangeAspect="1"/>
          </p:cNvPicPr>
          <p:nvPr/>
        </p:nvPicPr>
        <p:blipFill>
          <a:blip r:embed="rId2"/>
          <a:stretch>
            <a:fillRect/>
          </a:stretch>
        </p:blipFill>
        <p:spPr>
          <a:xfrm>
            <a:off x="61326" y="69398"/>
            <a:ext cx="4300178" cy="2349229"/>
          </a:xfrm>
          <a:prstGeom prst="rect">
            <a:avLst/>
          </a:prstGeom>
        </p:spPr>
      </p:pic>
      <p:sp>
        <p:nvSpPr>
          <p:cNvPr id="9" name="Rettangolo 8">
            <a:extLst>
              <a:ext uri="{FF2B5EF4-FFF2-40B4-BE49-F238E27FC236}">
                <a16:creationId xmlns:a16="http://schemas.microsoft.com/office/drawing/2014/main" id="{D9D0E6C2-8AB4-7CE3-2B0B-12733BA5FFB3}"/>
              </a:ext>
            </a:extLst>
          </p:cNvPr>
          <p:cNvSpPr/>
          <p:nvPr/>
        </p:nvSpPr>
        <p:spPr>
          <a:xfrm>
            <a:off x="4631530" y="2638161"/>
            <a:ext cx="1202893" cy="461665"/>
          </a:xfrm>
          <a:prstGeom prst="rect">
            <a:avLst/>
          </a:prstGeom>
        </p:spPr>
        <p:txBody>
          <a:bodyPr wrap="none">
            <a:spAutoFit/>
          </a:bodyPr>
          <a:lstStyle/>
          <a:p>
            <a:pPr algn="ctr"/>
            <a:r>
              <a:rPr lang="it-IT" sz="2400" dirty="0">
                <a:solidFill>
                  <a:srgbClr val="002060"/>
                </a:solidFill>
                <a:latin typeface="Cambria" panose="02040503050406030204" pitchFamily="18" charset="0"/>
              </a:rPr>
              <a:t>Boxplot</a:t>
            </a:r>
          </a:p>
        </p:txBody>
      </p:sp>
      <p:sp>
        <p:nvSpPr>
          <p:cNvPr id="11" name="Rettangolo 10">
            <a:extLst>
              <a:ext uri="{FF2B5EF4-FFF2-40B4-BE49-F238E27FC236}">
                <a16:creationId xmlns:a16="http://schemas.microsoft.com/office/drawing/2014/main" id="{B4DFC598-F890-0C0B-908C-CA45F27F39C6}"/>
              </a:ext>
            </a:extLst>
          </p:cNvPr>
          <p:cNvSpPr/>
          <p:nvPr/>
        </p:nvSpPr>
        <p:spPr>
          <a:xfrm>
            <a:off x="5863620" y="4665971"/>
            <a:ext cx="1213795" cy="461665"/>
          </a:xfrm>
          <a:prstGeom prst="rect">
            <a:avLst/>
          </a:prstGeom>
        </p:spPr>
        <p:txBody>
          <a:bodyPr wrap="none">
            <a:spAutoFit/>
          </a:bodyPr>
          <a:lstStyle/>
          <a:p>
            <a:pPr algn="ctr"/>
            <a:r>
              <a:rPr lang="it-IT" sz="2400" dirty="0">
                <a:solidFill>
                  <a:srgbClr val="002060"/>
                </a:solidFill>
                <a:latin typeface="Cambria" panose="02040503050406030204" pitchFamily="18" charset="0"/>
              </a:rPr>
              <a:t>QQ-Plot</a:t>
            </a:r>
          </a:p>
        </p:txBody>
      </p:sp>
      <p:pic>
        <p:nvPicPr>
          <p:cNvPr id="15" name="Immagine 14">
            <a:extLst>
              <a:ext uri="{FF2B5EF4-FFF2-40B4-BE49-F238E27FC236}">
                <a16:creationId xmlns:a16="http://schemas.microsoft.com/office/drawing/2014/main" id="{F7E2BE17-384C-3B02-C3B1-69C62AB4FFC8}"/>
              </a:ext>
            </a:extLst>
          </p:cNvPr>
          <p:cNvPicPr>
            <a:picLocks noChangeAspect="1"/>
          </p:cNvPicPr>
          <p:nvPr/>
        </p:nvPicPr>
        <p:blipFill>
          <a:blip r:embed="rId3"/>
          <a:stretch>
            <a:fillRect/>
          </a:stretch>
        </p:blipFill>
        <p:spPr>
          <a:xfrm>
            <a:off x="7891824" y="2316742"/>
            <a:ext cx="4361504" cy="2349229"/>
          </a:xfrm>
          <a:prstGeom prst="rect">
            <a:avLst/>
          </a:prstGeom>
        </p:spPr>
      </p:pic>
      <p:pic>
        <p:nvPicPr>
          <p:cNvPr id="19" name="Immagine 18">
            <a:extLst>
              <a:ext uri="{FF2B5EF4-FFF2-40B4-BE49-F238E27FC236}">
                <a16:creationId xmlns:a16="http://schemas.microsoft.com/office/drawing/2014/main" id="{7CC8F73D-DEE4-C2DA-6266-89CFCD1085E4}"/>
              </a:ext>
            </a:extLst>
          </p:cNvPr>
          <p:cNvPicPr>
            <a:picLocks noChangeAspect="1"/>
          </p:cNvPicPr>
          <p:nvPr/>
        </p:nvPicPr>
        <p:blipFill>
          <a:blip r:embed="rId4"/>
          <a:stretch>
            <a:fillRect/>
          </a:stretch>
        </p:blipFill>
        <p:spPr>
          <a:xfrm>
            <a:off x="0" y="4494468"/>
            <a:ext cx="4361504" cy="2363532"/>
          </a:xfrm>
          <a:prstGeom prst="rect">
            <a:avLst/>
          </a:prstGeom>
        </p:spPr>
      </p:pic>
      <p:sp>
        <p:nvSpPr>
          <p:cNvPr id="20" name="CasellaDiTesto 19">
            <a:extLst>
              <a:ext uri="{FF2B5EF4-FFF2-40B4-BE49-F238E27FC236}">
                <a16:creationId xmlns:a16="http://schemas.microsoft.com/office/drawing/2014/main" id="{63342E58-4F61-9BE0-954C-95569FF36FF7}"/>
              </a:ext>
            </a:extLst>
          </p:cNvPr>
          <p:cNvSpPr txBox="1"/>
          <p:nvPr/>
        </p:nvSpPr>
        <p:spPr>
          <a:xfrm>
            <a:off x="4361504" y="468245"/>
            <a:ext cx="3901501" cy="1200329"/>
          </a:xfrm>
          <a:prstGeom prst="rect">
            <a:avLst/>
          </a:prstGeom>
          <a:noFill/>
        </p:spPr>
        <p:txBody>
          <a:bodyPr wrap="square" rtlCol="0">
            <a:spAutoFit/>
          </a:bodyPr>
          <a:lstStyle/>
          <a:p>
            <a:pPr marL="171450" indent="-171450">
              <a:buFont typeface="Wingdings" panose="05000000000000000000" pitchFamily="2" charset="2"/>
              <a:buChar char="ü"/>
            </a:pPr>
            <a:r>
              <a:rPr lang="it-IT" sz="1200" dirty="0"/>
              <a:t>Distribuzione dei rendimenti è simmetrica e centrata attorno allo zero.</a:t>
            </a:r>
          </a:p>
          <a:p>
            <a:pPr marL="171450" indent="-171450">
              <a:buFont typeface="Wingdings" panose="05000000000000000000" pitchFamily="2" charset="2"/>
              <a:buChar char="ü"/>
            </a:pPr>
            <a:r>
              <a:rPr lang="it-IT" sz="1200" dirty="0"/>
              <a:t>La curva KDE piu’ appuntita rispetto alla normale </a:t>
            </a:r>
            <a:r>
              <a:rPr lang="it-IT" sz="1200" dirty="0">
                <a:sym typeface="Wingdings" panose="05000000000000000000" pitchFamily="2" charset="2"/>
              </a:rPr>
              <a:t> Maggior concentrazione intorno alla media.</a:t>
            </a:r>
          </a:p>
          <a:p>
            <a:pPr marL="171450" indent="-171450">
              <a:buFont typeface="Wingdings" panose="05000000000000000000" pitchFamily="2" charset="2"/>
              <a:buChar char="ü"/>
            </a:pPr>
            <a:r>
              <a:rPr lang="it-IT" sz="1200" dirty="0">
                <a:sym typeface="Wingdings" panose="05000000000000000000" pitchFamily="2" charset="2"/>
              </a:rPr>
              <a:t>Code piu’ pesanti  rispetto alla normale  Maggiore probabilita’ di eventi estremi </a:t>
            </a:r>
            <a:endParaRPr lang="it-IT" sz="1200" dirty="0"/>
          </a:p>
        </p:txBody>
      </p:sp>
      <p:sp>
        <p:nvSpPr>
          <p:cNvPr id="22" name="CasellaDiTesto 21">
            <a:extLst>
              <a:ext uri="{FF2B5EF4-FFF2-40B4-BE49-F238E27FC236}">
                <a16:creationId xmlns:a16="http://schemas.microsoft.com/office/drawing/2014/main" id="{7DE3B7AD-F018-667C-B011-E01A532C88C7}"/>
              </a:ext>
            </a:extLst>
          </p:cNvPr>
          <p:cNvSpPr txBox="1"/>
          <p:nvPr/>
        </p:nvSpPr>
        <p:spPr>
          <a:xfrm>
            <a:off x="3557312" y="2983524"/>
            <a:ext cx="3901501" cy="1015663"/>
          </a:xfrm>
          <a:prstGeom prst="rect">
            <a:avLst/>
          </a:prstGeom>
          <a:noFill/>
        </p:spPr>
        <p:txBody>
          <a:bodyPr wrap="square" rtlCol="0">
            <a:spAutoFit/>
          </a:bodyPr>
          <a:lstStyle/>
          <a:p>
            <a:pPr marL="171450" indent="-171450">
              <a:buFont typeface="Wingdings" panose="05000000000000000000" pitchFamily="2" charset="2"/>
              <a:buChar char="ü"/>
            </a:pPr>
            <a:r>
              <a:rPr lang="it-IT" sz="1200" dirty="0"/>
              <a:t>Scatola stretta: La maggior parte dei dati (50%) è concentrata attorno allo zero.</a:t>
            </a:r>
          </a:p>
          <a:p>
            <a:pPr marL="171450" indent="-171450">
              <a:buFont typeface="Wingdings" panose="05000000000000000000" pitchFamily="2" charset="2"/>
              <a:buChar char="ü"/>
            </a:pPr>
            <a:r>
              <a:rPr lang="it-IT" sz="1200" dirty="0"/>
              <a:t>Sono presenti molti outliers sia nella cosa sinistra (rendimenti negativi) che destra(rendimenti positivi), ben oltre i baffi, confermando la presenza delle code pesanti.</a:t>
            </a:r>
          </a:p>
        </p:txBody>
      </p:sp>
      <p:sp>
        <p:nvSpPr>
          <p:cNvPr id="23" name="CasellaDiTesto 22">
            <a:extLst>
              <a:ext uri="{FF2B5EF4-FFF2-40B4-BE49-F238E27FC236}">
                <a16:creationId xmlns:a16="http://schemas.microsoft.com/office/drawing/2014/main" id="{4B95FA55-F94B-B2FD-4A85-59A645B6591F}"/>
              </a:ext>
            </a:extLst>
          </p:cNvPr>
          <p:cNvSpPr txBox="1"/>
          <p:nvPr/>
        </p:nvSpPr>
        <p:spPr>
          <a:xfrm>
            <a:off x="4631530" y="5071439"/>
            <a:ext cx="3901501" cy="1015663"/>
          </a:xfrm>
          <a:prstGeom prst="rect">
            <a:avLst/>
          </a:prstGeom>
          <a:noFill/>
        </p:spPr>
        <p:txBody>
          <a:bodyPr wrap="square" rtlCol="0">
            <a:spAutoFit/>
          </a:bodyPr>
          <a:lstStyle/>
          <a:p>
            <a:pPr marL="171450" indent="-171450">
              <a:buFont typeface="Wingdings" panose="05000000000000000000" pitchFamily="2" charset="2"/>
              <a:buChar char="ü"/>
            </a:pPr>
            <a:r>
              <a:rPr lang="it-IT" sz="1200" dirty="0"/>
              <a:t>I punti centrali sono vicini alla linea rossa (che simula la distribuzione teorica ideale normale), di conseguenza la parte centrale della distribuzione è abbastanza normale.</a:t>
            </a:r>
          </a:p>
          <a:p>
            <a:pPr marL="171450" indent="-171450">
              <a:buFont typeface="Wingdings" panose="05000000000000000000" pitchFamily="2" charset="2"/>
              <a:buChar char="ü"/>
            </a:pPr>
            <a:r>
              <a:rPr lang="it-IT" sz="1200" dirty="0"/>
              <a:t>Le code si allontanano dalla linea, sia in alto che in basso: Rendimenti leptocurtica, code piu’ pesanti.</a:t>
            </a:r>
          </a:p>
        </p:txBody>
      </p:sp>
    </p:spTree>
    <p:extLst>
      <p:ext uri="{BB962C8B-B14F-4D97-AF65-F5344CB8AC3E}">
        <p14:creationId xmlns:p14="http://schemas.microsoft.com/office/powerpoint/2010/main" val="104395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124342-F875-4BBF-B0AC-8B0F48061AAF}"/>
              </a:ext>
            </a:extLst>
          </p:cNvPr>
          <p:cNvSpPr>
            <a:spLocks noGrp="1"/>
          </p:cNvSpPr>
          <p:nvPr>
            <p:ph type="title"/>
          </p:nvPr>
        </p:nvSpPr>
        <p:spPr>
          <a:xfrm>
            <a:off x="533400" y="18255"/>
            <a:ext cx="11125198" cy="1325563"/>
          </a:xfrm>
        </p:spPr>
        <p:txBody>
          <a:bodyPr>
            <a:normAutofit/>
          </a:bodyPr>
          <a:lstStyle/>
          <a:p>
            <a:pPr algn="ctr"/>
            <a:r>
              <a:rPr lang="it-IT" sz="3200" dirty="0">
                <a:solidFill>
                  <a:schemeClr val="bg2">
                    <a:lumMod val="10000"/>
                  </a:schemeClr>
                </a:solidFill>
                <a:latin typeface="Cambria" panose="02040503050406030204" pitchFamily="18" charset="0"/>
              </a:rPr>
              <a:t>STATISTICHE DESCRITTIVE UNIVARIATE ANNUALIZZATE</a:t>
            </a:r>
          </a:p>
        </p:txBody>
      </p:sp>
      <p:pic>
        <p:nvPicPr>
          <p:cNvPr id="3" name="Immagine 2" descr="Immagine che contiene testo, schermata, Carattere, numero&#10;&#10;Il contenuto generato dall'IA potrebbe non essere corretto.">
            <a:extLst>
              <a:ext uri="{FF2B5EF4-FFF2-40B4-BE49-F238E27FC236}">
                <a16:creationId xmlns:a16="http://schemas.microsoft.com/office/drawing/2014/main" id="{A368DD48-F97D-8291-BEB2-C1B8406C1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301115"/>
            <a:ext cx="6120130" cy="2127885"/>
          </a:xfrm>
          <a:prstGeom prst="rect">
            <a:avLst/>
          </a:prstGeom>
        </p:spPr>
      </p:pic>
      <p:sp>
        <p:nvSpPr>
          <p:cNvPr id="5" name="Segnaposto testo 4">
            <a:extLst>
              <a:ext uri="{FF2B5EF4-FFF2-40B4-BE49-F238E27FC236}">
                <a16:creationId xmlns:a16="http://schemas.microsoft.com/office/drawing/2014/main" id="{13B4C057-0D43-E3C5-84C3-68A481CE8E7B}"/>
              </a:ext>
            </a:extLst>
          </p:cNvPr>
          <p:cNvSpPr txBox="1">
            <a:spLocks/>
          </p:cNvSpPr>
          <p:nvPr/>
        </p:nvSpPr>
        <p:spPr>
          <a:xfrm>
            <a:off x="6867524" y="1229737"/>
            <a:ext cx="1695451" cy="42473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it-IT" sz="1800" b="0" dirty="0">
                <a:solidFill>
                  <a:schemeClr val="accent2">
                    <a:lumMod val="75000"/>
                  </a:schemeClr>
                </a:solidFill>
                <a:latin typeface="Cambria" panose="02040503050406030204" pitchFamily="18" charset="0"/>
              </a:rPr>
              <a:t>Media annuale</a:t>
            </a:r>
          </a:p>
        </p:txBody>
      </p:sp>
      <p:sp>
        <p:nvSpPr>
          <p:cNvPr id="6" name="CasellaDiTesto 5">
            <a:extLst>
              <a:ext uri="{FF2B5EF4-FFF2-40B4-BE49-F238E27FC236}">
                <a16:creationId xmlns:a16="http://schemas.microsoft.com/office/drawing/2014/main" id="{2FC656C5-0B5B-A0CA-8D9A-72F135F906CF}"/>
              </a:ext>
            </a:extLst>
          </p:cNvPr>
          <p:cNvSpPr txBox="1"/>
          <p:nvPr/>
        </p:nvSpPr>
        <p:spPr>
          <a:xfrm>
            <a:off x="6653530" y="1654469"/>
            <a:ext cx="3901501" cy="1723549"/>
          </a:xfrm>
          <a:prstGeom prst="rect">
            <a:avLst/>
          </a:prstGeom>
          <a:noFill/>
        </p:spPr>
        <p:txBody>
          <a:bodyPr wrap="square" rtlCol="0">
            <a:spAutoFit/>
          </a:bodyPr>
          <a:lstStyle/>
          <a:p>
            <a:pPr marL="171450" indent="-171450">
              <a:buFont typeface="Wingdings" panose="05000000000000000000" pitchFamily="2" charset="2"/>
              <a:buChar char="ü"/>
            </a:pPr>
            <a:r>
              <a:rPr lang="it-IT" sz="1200" dirty="0"/>
              <a:t>Il rendimento medio annuo atteso piu’ alto </a:t>
            </a:r>
            <a:r>
              <a:rPr lang="it-IT" sz="1200" dirty="0">
                <a:sym typeface="Wingdings" panose="05000000000000000000" pitchFamily="2" charset="2"/>
              </a:rPr>
              <a:t> NVDA  </a:t>
            </a:r>
            <a:r>
              <a:rPr lang="it-IT" sz="1200" b="1" dirty="0">
                <a:sym typeface="Wingdings" panose="05000000000000000000" pitchFamily="2" charset="2"/>
              </a:rPr>
              <a:t>(+55.7%). </a:t>
            </a:r>
            <a:r>
              <a:rPr lang="it-IT" sz="1200" dirty="0">
                <a:sym typeface="Wingdings" panose="05000000000000000000" pitchFamily="2" charset="2"/>
              </a:rPr>
              <a:t>Rendimento e Potenziale di crescita eccezionale. Il «premio» che noi come investitori ci aspettiamo di ricevere. Avremo generato</a:t>
            </a:r>
          </a:p>
          <a:p>
            <a:pPr marL="171450" indent="-171450">
              <a:buFont typeface="Wingdings" panose="05000000000000000000" pitchFamily="2" charset="2"/>
              <a:buChar char="ü"/>
            </a:pPr>
            <a:r>
              <a:rPr lang="it-IT" sz="1200" dirty="0"/>
              <a:t>AAPL, TSLA e JPM con </a:t>
            </a:r>
            <a:r>
              <a:rPr lang="it-IT" sz="1200" b="1" dirty="0"/>
              <a:t>22.4%</a:t>
            </a:r>
            <a:r>
              <a:rPr lang="it-IT" sz="1200" dirty="0"/>
              <a:t>, </a:t>
            </a:r>
            <a:r>
              <a:rPr lang="it-IT" sz="1200" b="1" dirty="0"/>
              <a:t>24.33%</a:t>
            </a:r>
            <a:r>
              <a:rPr lang="it-IT" sz="1200" dirty="0"/>
              <a:t> e </a:t>
            </a:r>
            <a:r>
              <a:rPr lang="it-IT" sz="1200" b="1" dirty="0"/>
              <a:t>15.32%</a:t>
            </a:r>
            <a:r>
              <a:rPr lang="it-IT" sz="1200" dirty="0"/>
              <a:t>: Rendimenti elevati.</a:t>
            </a:r>
          </a:p>
          <a:p>
            <a:pPr marL="171450" indent="-171450">
              <a:buFont typeface="Wingdings" panose="05000000000000000000" pitchFamily="2" charset="2"/>
              <a:buChar char="ü"/>
            </a:pPr>
            <a:r>
              <a:rPr lang="it-IT" sz="1200" dirty="0"/>
              <a:t>Rendimenti molto bassi </a:t>
            </a:r>
            <a:r>
              <a:rPr lang="it-IT" sz="1200" dirty="0">
                <a:sym typeface="Wingdings" panose="05000000000000000000" pitchFamily="2" charset="2"/>
              </a:rPr>
              <a:t> </a:t>
            </a:r>
            <a:r>
              <a:rPr lang="it-IT" sz="1200" dirty="0"/>
              <a:t>WFC e GM con +</a:t>
            </a:r>
            <a:r>
              <a:rPr lang="it-IT" sz="1200" b="1" dirty="0"/>
              <a:t>4.1% </a:t>
            </a:r>
            <a:r>
              <a:rPr lang="it-IT" sz="1200" dirty="0"/>
              <a:t>e </a:t>
            </a:r>
            <a:r>
              <a:rPr lang="it-IT" sz="1200" b="1" dirty="0"/>
              <a:t>+4.7%: </a:t>
            </a:r>
            <a:r>
              <a:rPr lang="it-IT" sz="1200" dirty="0"/>
              <a:t>Titoli meno redditizi rispetto gli altri.</a:t>
            </a:r>
            <a:endParaRPr lang="it-IT" sz="1200" b="1" dirty="0"/>
          </a:p>
          <a:p>
            <a:pPr marL="171450" indent="-171450">
              <a:buFont typeface="Wingdings" panose="05000000000000000000" pitchFamily="2" charset="2"/>
              <a:buChar char="ü"/>
            </a:pPr>
            <a:endParaRPr lang="it-IT" sz="1000" dirty="0"/>
          </a:p>
        </p:txBody>
      </p:sp>
      <p:sp>
        <p:nvSpPr>
          <p:cNvPr id="7" name="Segnaposto testo 4">
            <a:extLst>
              <a:ext uri="{FF2B5EF4-FFF2-40B4-BE49-F238E27FC236}">
                <a16:creationId xmlns:a16="http://schemas.microsoft.com/office/drawing/2014/main" id="{2F053EEE-E486-4401-E672-862A9136D5AF}"/>
              </a:ext>
            </a:extLst>
          </p:cNvPr>
          <p:cNvSpPr txBox="1">
            <a:spLocks/>
          </p:cNvSpPr>
          <p:nvPr/>
        </p:nvSpPr>
        <p:spPr>
          <a:xfrm>
            <a:off x="279429" y="3801487"/>
            <a:ext cx="2263746" cy="42473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it-IT" sz="1800" b="0" dirty="0">
                <a:solidFill>
                  <a:schemeClr val="accent2">
                    <a:lumMod val="75000"/>
                  </a:schemeClr>
                </a:solidFill>
                <a:latin typeface="Cambria" panose="02040503050406030204" pitchFamily="18" charset="0"/>
              </a:rPr>
              <a:t>Varianza annuale e Deviazione Standard</a:t>
            </a:r>
          </a:p>
        </p:txBody>
      </p:sp>
      <p:sp>
        <p:nvSpPr>
          <p:cNvPr id="8" name="CasellaDiTesto 7">
            <a:extLst>
              <a:ext uri="{FF2B5EF4-FFF2-40B4-BE49-F238E27FC236}">
                <a16:creationId xmlns:a16="http://schemas.microsoft.com/office/drawing/2014/main" id="{81499CB4-C985-0F89-8A06-1737B2C45084}"/>
              </a:ext>
            </a:extLst>
          </p:cNvPr>
          <p:cNvSpPr txBox="1"/>
          <p:nvPr/>
        </p:nvSpPr>
        <p:spPr>
          <a:xfrm>
            <a:off x="165129" y="4226219"/>
            <a:ext cx="3901501" cy="2462213"/>
          </a:xfrm>
          <a:prstGeom prst="rect">
            <a:avLst/>
          </a:prstGeom>
          <a:noFill/>
        </p:spPr>
        <p:txBody>
          <a:bodyPr wrap="square" rtlCol="0">
            <a:spAutoFit/>
          </a:bodyPr>
          <a:lstStyle/>
          <a:p>
            <a:pPr marL="171450" indent="-171450">
              <a:buFont typeface="Wingdings" panose="05000000000000000000" pitchFamily="2" charset="2"/>
              <a:buChar char="ü"/>
            </a:pPr>
            <a:r>
              <a:rPr lang="it-IT" sz="1200" dirty="0"/>
              <a:t>La varianza annuale misura quanto i rendimenti si discostano dalla loro media annuale e Std misura piu’ comune per quantificare il rischio/volatilità.</a:t>
            </a:r>
          </a:p>
          <a:p>
            <a:pPr marL="171450" indent="-171450">
              <a:buFont typeface="Wingdings" panose="05000000000000000000" pitchFamily="2" charset="2"/>
              <a:buChar char="ü"/>
            </a:pPr>
            <a:r>
              <a:rPr lang="it-IT" sz="1200" dirty="0"/>
              <a:t>La massima volatilità </a:t>
            </a:r>
            <a:r>
              <a:rPr lang="it-IT" sz="1200" dirty="0">
                <a:sym typeface="Wingdings" panose="05000000000000000000" pitchFamily="2" charset="2"/>
              </a:rPr>
              <a:t> TSLA (56.7%): I rendimenti si discosteranno dalla media di circa 56.7% sia in positivo che in negativo, rendendolo un titolo altamente speculativo e volatile. Rendimenti molto sparsi e imprevedibili. Titolo con rischio alto.</a:t>
            </a:r>
          </a:p>
          <a:p>
            <a:pPr marL="171450" indent="-171450">
              <a:buFont typeface="Wingdings" panose="05000000000000000000" pitchFamily="2" charset="2"/>
              <a:buChar char="ü"/>
            </a:pPr>
            <a:r>
              <a:rPr lang="it-IT" sz="1200" dirty="0"/>
              <a:t>NVDA, GM e WFC con 45.7%, 33.1% e 28.5% rispettivamente: Un rischio alto-moderato. </a:t>
            </a:r>
          </a:p>
          <a:p>
            <a:pPr marL="171450" indent="-171450">
              <a:buFont typeface="Wingdings" panose="05000000000000000000" pitchFamily="2" charset="2"/>
              <a:buChar char="ü"/>
            </a:pPr>
            <a:r>
              <a:rPr lang="it-IT" sz="1200" dirty="0"/>
              <a:t>AAPL e JPM con 27.5% e 24.1% con minor volatilità, il che li rendono i titoli piu’ “sicuri” rispetto agli altri.</a:t>
            </a:r>
            <a:endParaRPr lang="it-IT" sz="1200" b="1" dirty="0"/>
          </a:p>
          <a:p>
            <a:pPr marL="171450" indent="-171450">
              <a:buFont typeface="Wingdings" panose="05000000000000000000" pitchFamily="2" charset="2"/>
              <a:buChar char="ü"/>
            </a:pPr>
            <a:endParaRPr lang="it-IT" sz="1000" dirty="0"/>
          </a:p>
        </p:txBody>
      </p:sp>
      <p:sp>
        <p:nvSpPr>
          <p:cNvPr id="11" name="Segnaposto testo 4">
            <a:extLst>
              <a:ext uri="{FF2B5EF4-FFF2-40B4-BE49-F238E27FC236}">
                <a16:creationId xmlns:a16="http://schemas.microsoft.com/office/drawing/2014/main" id="{A8C18C10-52DB-C8F7-BE0F-794ED037F512}"/>
              </a:ext>
            </a:extLst>
          </p:cNvPr>
          <p:cNvSpPr txBox="1">
            <a:spLocks/>
          </p:cNvSpPr>
          <p:nvPr/>
        </p:nvSpPr>
        <p:spPr>
          <a:xfrm>
            <a:off x="5081905" y="3476303"/>
            <a:ext cx="1571625" cy="42473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it-IT" sz="1800" b="0" dirty="0">
                <a:solidFill>
                  <a:schemeClr val="accent2">
                    <a:lumMod val="75000"/>
                  </a:schemeClr>
                </a:solidFill>
                <a:latin typeface="Cambria" panose="02040503050406030204" pitchFamily="18" charset="0"/>
              </a:rPr>
              <a:t>Asimmetria</a:t>
            </a:r>
          </a:p>
        </p:txBody>
      </p:sp>
      <p:sp>
        <p:nvSpPr>
          <p:cNvPr id="12" name="CasellaDiTesto 11">
            <a:extLst>
              <a:ext uri="{FF2B5EF4-FFF2-40B4-BE49-F238E27FC236}">
                <a16:creationId xmlns:a16="http://schemas.microsoft.com/office/drawing/2014/main" id="{BB06C16C-8F8A-A362-3FBE-A4C4BDB07A1F}"/>
              </a:ext>
            </a:extLst>
          </p:cNvPr>
          <p:cNvSpPr txBox="1"/>
          <p:nvPr/>
        </p:nvSpPr>
        <p:spPr>
          <a:xfrm>
            <a:off x="4145248" y="3834697"/>
            <a:ext cx="3901501" cy="1754326"/>
          </a:xfrm>
          <a:prstGeom prst="rect">
            <a:avLst/>
          </a:prstGeom>
          <a:noFill/>
        </p:spPr>
        <p:txBody>
          <a:bodyPr wrap="square" rtlCol="0">
            <a:spAutoFit/>
          </a:bodyPr>
          <a:lstStyle/>
          <a:p>
            <a:pPr marL="171450" indent="-171450">
              <a:buFont typeface="Wingdings" panose="05000000000000000000" pitchFamily="2" charset="2"/>
              <a:buChar char="ü"/>
            </a:pPr>
            <a:r>
              <a:rPr lang="it-IT" sz="1200" dirty="0"/>
              <a:t>TSLA è stato l’unico titolo che ha ottenuto un valore di asimmetria POSITIVO, ottenendo un +0.43: Coda lunga a destra della distribuzione. Alti rendimenti occasionali.</a:t>
            </a:r>
          </a:p>
          <a:p>
            <a:pPr marL="171450" indent="-171450">
              <a:buFont typeface="Wingdings" panose="05000000000000000000" pitchFamily="2" charset="2"/>
              <a:buChar char="ü"/>
            </a:pPr>
            <a:r>
              <a:rPr lang="it-IT" sz="1200" dirty="0"/>
              <a:t>Tutti gli altri hanno ottenuto un valore di asimmetria della distribuzione negativo, sinonimo della tendenza di rendimenti negativi occasionali: WFC al primo posto con -0.70 (Piu’ frequenza di rendimenti negativi occasionali) fino a AAPL con -0.23 (Frequenza moderata di rendimenti negativi occasionali).</a:t>
            </a:r>
          </a:p>
        </p:txBody>
      </p:sp>
      <p:sp>
        <p:nvSpPr>
          <p:cNvPr id="14" name="Segnaposto testo 4">
            <a:extLst>
              <a:ext uri="{FF2B5EF4-FFF2-40B4-BE49-F238E27FC236}">
                <a16:creationId xmlns:a16="http://schemas.microsoft.com/office/drawing/2014/main" id="{FD6BBE54-9D43-7C2C-2E79-F422D4EEF0B1}"/>
              </a:ext>
            </a:extLst>
          </p:cNvPr>
          <p:cNvSpPr txBox="1">
            <a:spLocks/>
          </p:cNvSpPr>
          <p:nvPr/>
        </p:nvSpPr>
        <p:spPr>
          <a:xfrm>
            <a:off x="9231691" y="3476303"/>
            <a:ext cx="1571625" cy="42473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it-IT" sz="1800" b="0" dirty="0">
                <a:solidFill>
                  <a:schemeClr val="accent2">
                    <a:lumMod val="75000"/>
                  </a:schemeClr>
                </a:solidFill>
                <a:latin typeface="Cambria" panose="02040503050406030204" pitchFamily="18" charset="0"/>
              </a:rPr>
              <a:t>Curtosi</a:t>
            </a:r>
          </a:p>
        </p:txBody>
      </p:sp>
      <p:sp>
        <p:nvSpPr>
          <p:cNvPr id="15" name="CasellaDiTesto 14">
            <a:extLst>
              <a:ext uri="{FF2B5EF4-FFF2-40B4-BE49-F238E27FC236}">
                <a16:creationId xmlns:a16="http://schemas.microsoft.com/office/drawing/2014/main" id="{B00C1A3A-D0F4-3A2F-C1E8-8AED0895D886}"/>
              </a:ext>
            </a:extLst>
          </p:cNvPr>
          <p:cNvSpPr txBox="1"/>
          <p:nvPr/>
        </p:nvSpPr>
        <p:spPr>
          <a:xfrm>
            <a:off x="8155911" y="3898154"/>
            <a:ext cx="3901501" cy="1538883"/>
          </a:xfrm>
          <a:prstGeom prst="rect">
            <a:avLst/>
          </a:prstGeom>
          <a:noFill/>
        </p:spPr>
        <p:txBody>
          <a:bodyPr wrap="square" rtlCol="0">
            <a:spAutoFit/>
          </a:bodyPr>
          <a:lstStyle/>
          <a:p>
            <a:pPr marL="171450" indent="-171450">
              <a:buFont typeface="Wingdings" panose="05000000000000000000" pitchFamily="2" charset="2"/>
              <a:buChar char="ü"/>
            </a:pPr>
            <a:r>
              <a:rPr lang="it-IT" sz="1200" dirty="0"/>
              <a:t>AAPL ha ottenuto una curtosi negativa del -0.43, rendendolo l’unico titolo con meno eventi estremi rispetto a una normale.</a:t>
            </a:r>
          </a:p>
          <a:p>
            <a:pPr marL="171450" indent="-171450">
              <a:buFont typeface="Wingdings" panose="05000000000000000000" pitchFamily="2" charset="2"/>
              <a:buChar char="ü"/>
            </a:pPr>
            <a:r>
              <a:rPr lang="it-IT" sz="1200" dirty="0"/>
              <a:t>Tutti gli altri titoli hanno conseguito una curtosi positiva, indice di una frequenza di eventi estremi maggiore rispetto a una normale: Al primo posto troviamo a WFC con 2.82 di curtosi. </a:t>
            </a:r>
          </a:p>
          <a:p>
            <a:pPr marL="171450" indent="-171450">
              <a:buFont typeface="Wingdings" panose="05000000000000000000" pitchFamily="2" charset="2"/>
              <a:buChar char="ü"/>
            </a:pPr>
            <a:endParaRPr lang="it-IT" sz="1000" dirty="0"/>
          </a:p>
        </p:txBody>
      </p:sp>
      <p:sp>
        <p:nvSpPr>
          <p:cNvPr id="19" name="Segnaposto testo 4">
            <a:extLst>
              <a:ext uri="{FF2B5EF4-FFF2-40B4-BE49-F238E27FC236}">
                <a16:creationId xmlns:a16="http://schemas.microsoft.com/office/drawing/2014/main" id="{E28A7313-BF8C-9314-2052-B22DE2144A16}"/>
              </a:ext>
            </a:extLst>
          </p:cNvPr>
          <p:cNvSpPr txBox="1">
            <a:spLocks/>
          </p:cNvSpPr>
          <p:nvPr/>
        </p:nvSpPr>
        <p:spPr>
          <a:xfrm>
            <a:off x="4145248" y="5833336"/>
            <a:ext cx="1571625" cy="42473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it-IT" sz="1800" b="0" dirty="0">
                <a:solidFill>
                  <a:schemeClr val="accent5">
                    <a:lumMod val="50000"/>
                  </a:schemeClr>
                </a:solidFill>
                <a:latin typeface="Cambria" panose="02040503050406030204" pitchFamily="18" charset="0"/>
              </a:rPr>
              <a:t>Conclusioni</a:t>
            </a:r>
          </a:p>
        </p:txBody>
      </p:sp>
      <p:sp>
        <p:nvSpPr>
          <p:cNvPr id="20" name="CasellaDiTesto 19">
            <a:extLst>
              <a:ext uri="{FF2B5EF4-FFF2-40B4-BE49-F238E27FC236}">
                <a16:creationId xmlns:a16="http://schemas.microsoft.com/office/drawing/2014/main" id="{23B88B20-2C97-64C0-2AC8-943F45622471}"/>
              </a:ext>
            </a:extLst>
          </p:cNvPr>
          <p:cNvSpPr txBox="1"/>
          <p:nvPr/>
        </p:nvSpPr>
        <p:spPr>
          <a:xfrm>
            <a:off x="6653530" y="5556885"/>
            <a:ext cx="4589177" cy="1169551"/>
          </a:xfrm>
          <a:prstGeom prst="rect">
            <a:avLst/>
          </a:prstGeom>
          <a:noFill/>
        </p:spPr>
        <p:txBody>
          <a:bodyPr wrap="square" rtlCol="0">
            <a:spAutoFit/>
          </a:bodyPr>
          <a:lstStyle/>
          <a:p>
            <a:pPr marL="171450" indent="-171450">
              <a:buFont typeface="Wingdings" panose="05000000000000000000" pitchFamily="2" charset="2"/>
              <a:buChar char="ü"/>
            </a:pPr>
            <a:r>
              <a:rPr lang="it-IT" sz="1000" dirty="0"/>
              <a:t>TSLA </a:t>
            </a:r>
            <a:r>
              <a:rPr lang="it-IT" sz="1000" dirty="0">
                <a:sym typeface="Wingdings" panose="05000000000000000000" pitchFamily="2" charset="2"/>
              </a:rPr>
              <a:t> Massima volatilità con un gran potenziale di crescita.</a:t>
            </a:r>
          </a:p>
          <a:p>
            <a:pPr marL="171450" indent="-171450">
              <a:buFont typeface="Wingdings" panose="05000000000000000000" pitchFamily="2" charset="2"/>
              <a:buChar char="ü"/>
            </a:pPr>
            <a:r>
              <a:rPr lang="it-IT" sz="1000" dirty="0">
                <a:sym typeface="Wingdings" panose="05000000000000000000" pitchFamily="2" charset="2"/>
              </a:rPr>
              <a:t>GM  Basso rendimento per il rischio assunto.</a:t>
            </a:r>
          </a:p>
          <a:p>
            <a:pPr marL="171450" indent="-171450">
              <a:buFont typeface="Wingdings" panose="05000000000000000000" pitchFamily="2" charset="2"/>
              <a:buChar char="ü"/>
            </a:pPr>
            <a:r>
              <a:rPr lang="it-IT" sz="1000" dirty="0">
                <a:sym typeface="Wingdings" panose="05000000000000000000" pitchFamily="2" charset="2"/>
              </a:rPr>
              <a:t>AAPL  Buon compromesso tra rendimento e rischio.</a:t>
            </a:r>
          </a:p>
          <a:p>
            <a:pPr marL="171450" indent="-171450">
              <a:buFont typeface="Wingdings" panose="05000000000000000000" pitchFamily="2" charset="2"/>
              <a:buChar char="ü"/>
            </a:pPr>
            <a:r>
              <a:rPr lang="it-IT" sz="1000" dirty="0">
                <a:sym typeface="Wingdings" panose="05000000000000000000" pitchFamily="2" charset="2"/>
              </a:rPr>
              <a:t>NVDA  Elevato rendimento e rischio. Attraente per investitori Aggressivi.</a:t>
            </a:r>
          </a:p>
          <a:p>
            <a:pPr marL="171450" indent="-171450">
              <a:buFont typeface="Wingdings" panose="05000000000000000000" pitchFamily="2" charset="2"/>
              <a:buChar char="ü"/>
            </a:pPr>
            <a:r>
              <a:rPr lang="it-IT" sz="1000" dirty="0">
                <a:sym typeface="Wingdings" panose="05000000000000000000" pitchFamily="2" charset="2"/>
              </a:rPr>
              <a:t>JPM  Rendimento discreto e rischio contenuto, abbastanza bilanciato.</a:t>
            </a:r>
          </a:p>
          <a:p>
            <a:pPr marL="171450" indent="-171450">
              <a:buFont typeface="Wingdings" panose="05000000000000000000" pitchFamily="2" charset="2"/>
              <a:buChar char="ü"/>
            </a:pPr>
            <a:r>
              <a:rPr lang="it-IT" sz="1000" dirty="0">
                <a:sym typeface="Wingdings" panose="05000000000000000000" pitchFamily="2" charset="2"/>
              </a:rPr>
              <a:t>WFC  Alta probabilita’ di eventi estremi negativi: Rischioso e poco attraente.</a:t>
            </a:r>
          </a:p>
          <a:p>
            <a:pPr marL="171450" indent="-171450">
              <a:buFont typeface="Wingdings" panose="05000000000000000000" pitchFamily="2" charset="2"/>
              <a:buChar char="ü"/>
            </a:pPr>
            <a:endParaRPr lang="it-IT" sz="1000" dirty="0"/>
          </a:p>
        </p:txBody>
      </p:sp>
      <p:cxnSp>
        <p:nvCxnSpPr>
          <p:cNvPr id="22" name="Connettore 2 21">
            <a:extLst>
              <a:ext uri="{FF2B5EF4-FFF2-40B4-BE49-F238E27FC236}">
                <a16:creationId xmlns:a16="http://schemas.microsoft.com/office/drawing/2014/main" id="{36C05DE1-BF4A-3B9D-97F4-317922695FF5}"/>
              </a:ext>
            </a:extLst>
          </p:cNvPr>
          <p:cNvCxnSpPr>
            <a:cxnSpLocks/>
          </p:cNvCxnSpPr>
          <p:nvPr/>
        </p:nvCxnSpPr>
        <p:spPr>
          <a:xfrm>
            <a:off x="5662930" y="6072312"/>
            <a:ext cx="99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170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9CBB9CEF-1E0A-44DA-AE6F-420411AFFE47}"/>
              </a:ext>
            </a:extLst>
          </p:cNvPr>
          <p:cNvSpPr>
            <a:spLocks noGrp="1"/>
          </p:cNvSpPr>
          <p:nvPr>
            <p:ph type="title"/>
          </p:nvPr>
        </p:nvSpPr>
        <p:spPr>
          <a:xfrm>
            <a:off x="673608" y="64085"/>
            <a:ext cx="10515600" cy="1009651"/>
          </a:xfrm>
        </p:spPr>
        <p:txBody>
          <a:bodyPr>
            <a:normAutofit/>
          </a:bodyPr>
          <a:lstStyle/>
          <a:p>
            <a:pPr algn="ctr"/>
            <a:r>
              <a:rPr lang="it-IT" sz="3200" dirty="0">
                <a:solidFill>
                  <a:schemeClr val="bg2">
                    <a:lumMod val="10000"/>
                  </a:schemeClr>
                </a:solidFill>
                <a:latin typeface="Cambria" panose="02040503050406030204" pitchFamily="18" charset="0"/>
              </a:rPr>
              <a:t>MATRICE VARIANZE/COVARIANZE E DI CORRELAZIONE</a:t>
            </a:r>
          </a:p>
        </p:txBody>
      </p:sp>
      <p:sp>
        <p:nvSpPr>
          <p:cNvPr id="18" name="Segnaposto testo 8">
            <a:extLst>
              <a:ext uri="{FF2B5EF4-FFF2-40B4-BE49-F238E27FC236}">
                <a16:creationId xmlns:a16="http://schemas.microsoft.com/office/drawing/2014/main" id="{1454F16E-A81C-4571-990F-CC014ADDD34F}"/>
              </a:ext>
            </a:extLst>
          </p:cNvPr>
          <p:cNvSpPr txBox="1">
            <a:spLocks/>
          </p:cNvSpPr>
          <p:nvPr/>
        </p:nvSpPr>
        <p:spPr>
          <a:xfrm>
            <a:off x="138662" y="1073736"/>
            <a:ext cx="3042688" cy="64633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sz="2000" dirty="0">
                <a:solidFill>
                  <a:srgbClr val="002060"/>
                </a:solidFill>
                <a:latin typeface="Cambria" panose="02040503050406030204" pitchFamily="18" charset="0"/>
              </a:rPr>
              <a:t>Matrice di Varianze/Covarianze</a:t>
            </a:r>
          </a:p>
        </p:txBody>
      </p:sp>
      <p:sp>
        <p:nvSpPr>
          <p:cNvPr id="24" name="Segnaposto testo 8">
            <a:extLst>
              <a:ext uri="{FF2B5EF4-FFF2-40B4-BE49-F238E27FC236}">
                <a16:creationId xmlns:a16="http://schemas.microsoft.com/office/drawing/2014/main" id="{20CCCDCF-66D1-4DCE-8C8F-439B47871276}"/>
              </a:ext>
            </a:extLst>
          </p:cNvPr>
          <p:cNvSpPr txBox="1">
            <a:spLocks/>
          </p:cNvSpPr>
          <p:nvPr/>
        </p:nvSpPr>
        <p:spPr>
          <a:xfrm>
            <a:off x="201624" y="3963578"/>
            <a:ext cx="2979726" cy="424732"/>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sz="2400" dirty="0">
                <a:solidFill>
                  <a:srgbClr val="002060"/>
                </a:solidFill>
                <a:latin typeface="Cambria" panose="02040503050406030204" pitchFamily="18" charset="0"/>
              </a:rPr>
              <a:t>Matrice di </a:t>
            </a:r>
            <a:r>
              <a:rPr lang="it-IT" sz="2000" dirty="0">
                <a:solidFill>
                  <a:srgbClr val="002060"/>
                </a:solidFill>
                <a:latin typeface="Cambria" panose="02040503050406030204" pitchFamily="18" charset="0"/>
              </a:rPr>
              <a:t>Correlazione</a:t>
            </a:r>
          </a:p>
        </p:txBody>
      </p:sp>
      <p:pic>
        <p:nvPicPr>
          <p:cNvPr id="2" name="Immagine 1" descr="Immagine che contiene testo, schermata, Carattere, numero&#10;&#10;Il contenuto generato dall'IA potrebbe non essere corretto.">
            <a:extLst>
              <a:ext uri="{FF2B5EF4-FFF2-40B4-BE49-F238E27FC236}">
                <a16:creationId xmlns:a16="http://schemas.microsoft.com/office/drawing/2014/main" id="{E4F7AD66-16E3-60A7-E107-723400E9C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808" y="989790"/>
            <a:ext cx="4171950" cy="1946910"/>
          </a:xfrm>
          <a:prstGeom prst="rect">
            <a:avLst/>
          </a:prstGeom>
        </p:spPr>
      </p:pic>
      <p:sp>
        <p:nvSpPr>
          <p:cNvPr id="4" name="CasellaDiTesto 3">
            <a:extLst>
              <a:ext uri="{FF2B5EF4-FFF2-40B4-BE49-F238E27FC236}">
                <a16:creationId xmlns:a16="http://schemas.microsoft.com/office/drawing/2014/main" id="{88DA0953-25BA-A69D-7E70-69D45F691AB7}"/>
              </a:ext>
            </a:extLst>
          </p:cNvPr>
          <p:cNvSpPr txBox="1"/>
          <p:nvPr/>
        </p:nvSpPr>
        <p:spPr>
          <a:xfrm>
            <a:off x="161808" y="1720067"/>
            <a:ext cx="3342000" cy="646331"/>
          </a:xfrm>
          <a:prstGeom prst="rect">
            <a:avLst/>
          </a:prstGeom>
          <a:noFill/>
        </p:spPr>
        <p:txBody>
          <a:bodyPr wrap="square" rtlCol="0">
            <a:spAutoFit/>
          </a:bodyPr>
          <a:lstStyle/>
          <a:p>
            <a:pPr algn="just"/>
            <a:r>
              <a:rPr lang="it-IT" sz="1200" dirty="0">
                <a:latin typeface="Cambria" panose="02040503050406030204" pitchFamily="18" charset="0"/>
              </a:rPr>
              <a:t>Diagonale </a:t>
            </a:r>
            <a:r>
              <a:rPr lang="it-IT" sz="1200" dirty="0">
                <a:latin typeface="Cambria" panose="02040503050406030204" pitchFamily="18" charset="0"/>
                <a:sym typeface="Wingdings" panose="05000000000000000000" pitchFamily="2" charset="2"/>
              </a:rPr>
              <a:t> Varianze singoli titoli. Strettamente collegata al rischio/volatilità.</a:t>
            </a:r>
          </a:p>
          <a:p>
            <a:pPr algn="just"/>
            <a:r>
              <a:rPr lang="it-IT" sz="1200" dirty="0">
                <a:latin typeface="Cambria" panose="02040503050406030204" pitchFamily="18" charset="0"/>
                <a:sym typeface="Wingdings" panose="05000000000000000000" pitchFamily="2" charset="2"/>
              </a:rPr>
              <a:t>Celle fuori la diagonale   Covarianze tra titoli</a:t>
            </a:r>
            <a:endParaRPr lang="it-IT" sz="1200" dirty="0">
              <a:latin typeface="Cambria" panose="02040503050406030204" pitchFamily="18" charset="0"/>
            </a:endParaRPr>
          </a:p>
        </p:txBody>
      </p:sp>
      <p:sp>
        <p:nvSpPr>
          <p:cNvPr id="6" name="CasellaDiTesto 5">
            <a:extLst>
              <a:ext uri="{FF2B5EF4-FFF2-40B4-BE49-F238E27FC236}">
                <a16:creationId xmlns:a16="http://schemas.microsoft.com/office/drawing/2014/main" id="{8E9080DF-7AED-6BDB-5966-C936020CCE4A}"/>
              </a:ext>
            </a:extLst>
          </p:cNvPr>
          <p:cNvSpPr txBox="1"/>
          <p:nvPr/>
        </p:nvSpPr>
        <p:spPr>
          <a:xfrm>
            <a:off x="7889981" y="989790"/>
            <a:ext cx="3342000" cy="1938992"/>
          </a:xfrm>
          <a:prstGeom prst="rect">
            <a:avLst/>
          </a:prstGeom>
          <a:noFill/>
        </p:spPr>
        <p:txBody>
          <a:bodyPr wrap="square" rtlCol="0">
            <a:spAutoFit/>
          </a:bodyPr>
          <a:lstStyle/>
          <a:p>
            <a:pPr marL="171450" indent="-171450" algn="just">
              <a:buFont typeface="Wingdings" panose="05000000000000000000" pitchFamily="2" charset="2"/>
              <a:buChar char="Ø"/>
            </a:pPr>
            <a:r>
              <a:rPr lang="it-IT" sz="1200" dirty="0">
                <a:latin typeface="Cambria" panose="02040503050406030204" pitchFamily="18" charset="0"/>
              </a:rPr>
              <a:t>Varianza assoluta piu’ alta </a:t>
            </a:r>
            <a:r>
              <a:rPr lang="it-IT" sz="1200" dirty="0">
                <a:latin typeface="Cambria" panose="02040503050406030204" pitchFamily="18" charset="0"/>
                <a:sym typeface="Wingdings" panose="05000000000000000000" pitchFamily="2" charset="2"/>
              </a:rPr>
              <a:t> TSLA (0.0268). Titolo più rischioso di tutti.</a:t>
            </a:r>
          </a:p>
          <a:p>
            <a:pPr marL="171450" indent="-171450" algn="just">
              <a:buFont typeface="Wingdings" panose="05000000000000000000" pitchFamily="2" charset="2"/>
              <a:buChar char="Ø"/>
            </a:pPr>
            <a:r>
              <a:rPr lang="it-IT" sz="1200" dirty="0">
                <a:latin typeface="Cambria" panose="02040503050406030204" pitchFamily="18" charset="0"/>
                <a:sym typeface="Wingdings" panose="05000000000000000000" pitchFamily="2" charset="2"/>
              </a:rPr>
              <a:t>Varianza piu’ bassa  JPM (0.0048). Titolo meno rischioso di tutti.</a:t>
            </a:r>
          </a:p>
          <a:p>
            <a:pPr marL="171450" indent="-171450" algn="just">
              <a:buFont typeface="Wingdings" panose="05000000000000000000" pitchFamily="2" charset="2"/>
              <a:buChar char="Ø"/>
            </a:pPr>
            <a:r>
              <a:rPr lang="it-IT" sz="1200" dirty="0">
                <a:latin typeface="Cambria" panose="02040503050406030204" pitchFamily="18" charset="0"/>
              </a:rPr>
              <a:t>Covarianza </a:t>
            </a:r>
            <a:r>
              <a:rPr lang="it-IT" sz="1200" dirty="0" err="1">
                <a:latin typeface="Cambria" panose="02040503050406030204" pitchFamily="18" charset="0"/>
              </a:rPr>
              <a:t>piu</a:t>
            </a:r>
            <a:r>
              <a:rPr lang="it-IT" sz="1200" dirty="0">
                <a:latin typeface="Cambria" panose="02040503050406030204" pitchFamily="18" charset="0"/>
              </a:rPr>
              <a:t> forte </a:t>
            </a:r>
            <a:r>
              <a:rPr lang="it-IT" sz="1200" dirty="0">
                <a:latin typeface="Cambria" panose="02040503050406030204" pitchFamily="18" charset="0"/>
                <a:sym typeface="Wingdings" panose="05000000000000000000" pitchFamily="2" charset="2"/>
              </a:rPr>
              <a:t> TSLA-NVDA (0.007): Si muovono fortemente insieme. TSLA-AAPL (0.006): Anch’essa molto forte.</a:t>
            </a:r>
          </a:p>
          <a:p>
            <a:pPr marL="171450" indent="-171450" algn="just">
              <a:buFont typeface="Wingdings" panose="05000000000000000000" pitchFamily="2" charset="2"/>
              <a:buChar char="Ø"/>
            </a:pPr>
            <a:r>
              <a:rPr lang="it-IT" sz="1200" dirty="0">
                <a:latin typeface="Cambria" panose="02040503050406030204" pitchFamily="18" charset="0"/>
                <a:sym typeface="Wingdings" panose="05000000000000000000" pitchFamily="2" charset="2"/>
              </a:rPr>
              <a:t>Covarianza debole  AAPL-JPM e AAPL-WFC (0.001): Movimenti deboli insiemi.</a:t>
            </a:r>
          </a:p>
          <a:p>
            <a:pPr marL="171450" indent="-171450" algn="just">
              <a:buFont typeface="Wingdings" panose="05000000000000000000" pitchFamily="2" charset="2"/>
              <a:buChar char="Ø"/>
            </a:pPr>
            <a:endParaRPr lang="it-IT" sz="1200" dirty="0">
              <a:latin typeface="Cambria" panose="02040503050406030204" pitchFamily="18" charset="0"/>
            </a:endParaRPr>
          </a:p>
        </p:txBody>
      </p:sp>
      <p:pic>
        <p:nvPicPr>
          <p:cNvPr id="10" name="Immagine 9" descr="Immagine che contiene testo, schermata, Carattere, numero&#10;&#10;Il contenuto generato dall'IA potrebbe non essere corretto.">
            <a:extLst>
              <a:ext uri="{FF2B5EF4-FFF2-40B4-BE49-F238E27FC236}">
                <a16:creationId xmlns:a16="http://schemas.microsoft.com/office/drawing/2014/main" id="{91449FBB-3360-A316-C0B4-EC6201340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908" y="3854487"/>
            <a:ext cx="4603750" cy="2172970"/>
          </a:xfrm>
          <a:prstGeom prst="rect">
            <a:avLst/>
          </a:prstGeom>
        </p:spPr>
      </p:pic>
      <p:sp>
        <p:nvSpPr>
          <p:cNvPr id="11" name="CasellaDiTesto 10">
            <a:extLst>
              <a:ext uri="{FF2B5EF4-FFF2-40B4-BE49-F238E27FC236}">
                <a16:creationId xmlns:a16="http://schemas.microsoft.com/office/drawing/2014/main" id="{5BD697BC-A218-8FA1-01B6-2D6EFB32339E}"/>
              </a:ext>
            </a:extLst>
          </p:cNvPr>
          <p:cNvSpPr txBox="1"/>
          <p:nvPr/>
        </p:nvSpPr>
        <p:spPr>
          <a:xfrm>
            <a:off x="8166206" y="4125181"/>
            <a:ext cx="3342000" cy="1384995"/>
          </a:xfrm>
          <a:prstGeom prst="rect">
            <a:avLst/>
          </a:prstGeom>
          <a:noFill/>
        </p:spPr>
        <p:txBody>
          <a:bodyPr wrap="square" rtlCol="0">
            <a:spAutoFit/>
          </a:bodyPr>
          <a:lstStyle/>
          <a:p>
            <a:pPr marL="171450" indent="-171450" algn="just">
              <a:buFont typeface="Wingdings" panose="05000000000000000000" pitchFamily="2" charset="2"/>
              <a:buChar char="Ø"/>
            </a:pPr>
            <a:r>
              <a:rPr lang="it-IT" sz="1200" dirty="0">
                <a:latin typeface="Cambria" panose="02040503050406030204" pitchFamily="18" charset="0"/>
                <a:sym typeface="Wingdings" panose="05000000000000000000" pitchFamily="2" charset="2"/>
              </a:rPr>
              <a:t>Titoli piu’ correlati  JPM-WFC (0.79): Correlazione forte. Sono influenzate da variabili macro-simili. </a:t>
            </a:r>
          </a:p>
          <a:p>
            <a:pPr marL="171450" indent="-171450" algn="just">
              <a:buFont typeface="Wingdings" panose="05000000000000000000" pitchFamily="2" charset="2"/>
              <a:buChar char="Ø"/>
            </a:pPr>
            <a:r>
              <a:rPr lang="it-IT" sz="1200" dirty="0">
                <a:latin typeface="Cambria" panose="02040503050406030204" pitchFamily="18" charset="0"/>
                <a:sym typeface="Wingdings" panose="05000000000000000000" pitchFamily="2" charset="2"/>
              </a:rPr>
              <a:t>Titoli con la minore correlazione  WFC-AAPL (0.25): Correlazione positiva debole, confermando le diverse nature dei titoli.  </a:t>
            </a:r>
          </a:p>
          <a:p>
            <a:pPr marL="171450" indent="-171450" algn="just">
              <a:buFont typeface="Wingdings" panose="05000000000000000000" pitchFamily="2" charset="2"/>
              <a:buChar char="Ø"/>
            </a:pPr>
            <a:endParaRPr lang="it-IT" sz="1200" dirty="0">
              <a:latin typeface="Cambria" panose="02040503050406030204" pitchFamily="18" charset="0"/>
            </a:endParaRPr>
          </a:p>
        </p:txBody>
      </p:sp>
    </p:spTree>
    <p:extLst>
      <p:ext uri="{BB962C8B-B14F-4D97-AF65-F5344CB8AC3E}">
        <p14:creationId xmlns:p14="http://schemas.microsoft.com/office/powerpoint/2010/main" val="711905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E59E30-1290-3D6B-ECE7-4A299F54B446}"/>
              </a:ext>
            </a:extLst>
          </p:cNvPr>
          <p:cNvSpPr>
            <a:spLocks noGrp="1"/>
          </p:cNvSpPr>
          <p:nvPr>
            <p:ph type="title"/>
          </p:nvPr>
        </p:nvSpPr>
        <p:spPr>
          <a:xfrm>
            <a:off x="570779" y="-6472"/>
            <a:ext cx="10515600" cy="1325563"/>
          </a:xfrm>
        </p:spPr>
        <p:txBody>
          <a:bodyPr>
            <a:normAutofit/>
          </a:bodyPr>
          <a:lstStyle/>
          <a:p>
            <a:pPr algn="ctr"/>
            <a:r>
              <a:rPr lang="it-IT" sz="3200" dirty="0">
                <a:solidFill>
                  <a:schemeClr val="bg2">
                    <a:lumMod val="10000"/>
                  </a:schemeClr>
                </a:solidFill>
                <a:latin typeface="Cambria" panose="02040503050406030204" pitchFamily="18" charset="0"/>
              </a:rPr>
              <a:t>ANDAMENTO CORRELAZIONI E SCATTERPLOTS</a:t>
            </a:r>
          </a:p>
        </p:txBody>
      </p:sp>
      <p:sp>
        <p:nvSpPr>
          <p:cNvPr id="18" name="CasellaDiTesto 17">
            <a:extLst>
              <a:ext uri="{FF2B5EF4-FFF2-40B4-BE49-F238E27FC236}">
                <a16:creationId xmlns:a16="http://schemas.microsoft.com/office/drawing/2014/main" id="{022F21CD-8023-92BA-77C2-1CD64EA05CB6}"/>
              </a:ext>
            </a:extLst>
          </p:cNvPr>
          <p:cNvSpPr txBox="1"/>
          <p:nvPr/>
        </p:nvSpPr>
        <p:spPr>
          <a:xfrm>
            <a:off x="957278" y="1319091"/>
            <a:ext cx="2511879" cy="369332"/>
          </a:xfrm>
          <a:prstGeom prst="rect">
            <a:avLst/>
          </a:prstGeom>
          <a:noFill/>
        </p:spPr>
        <p:txBody>
          <a:bodyPr wrap="square" rtlCol="0">
            <a:spAutoFit/>
          </a:bodyPr>
          <a:lstStyle/>
          <a:p>
            <a:pPr algn="ctr"/>
            <a:r>
              <a:rPr lang="it-IT" dirty="0">
                <a:solidFill>
                  <a:srgbClr val="0070C0"/>
                </a:solidFill>
                <a:latin typeface="Cambria" panose="02040503050406030204" pitchFamily="18" charset="0"/>
              </a:rPr>
              <a:t>AAPL-NVDA &amp; SP500</a:t>
            </a:r>
          </a:p>
        </p:txBody>
      </p:sp>
      <p:pic>
        <p:nvPicPr>
          <p:cNvPr id="3" name="Immagine 2" descr="Immagine che contiene testo, linea, Diagramma, diagramma&#10;&#10;Il contenuto generato dall'IA potrebbe non essere corretto.">
            <a:extLst>
              <a:ext uri="{FF2B5EF4-FFF2-40B4-BE49-F238E27FC236}">
                <a16:creationId xmlns:a16="http://schemas.microsoft.com/office/drawing/2014/main" id="{87194E65-935F-1FF6-7E3D-C47A766B7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081" y="2170432"/>
            <a:ext cx="3724275" cy="1954530"/>
          </a:xfrm>
          <a:prstGeom prst="rect">
            <a:avLst/>
          </a:prstGeom>
        </p:spPr>
      </p:pic>
      <p:pic>
        <p:nvPicPr>
          <p:cNvPr id="4" name="Immagine 3" descr="Immagine che contiene testo, Diagramma, diagramma, linea&#10;&#10;Il contenuto generato dall'IA potrebbe non essere corretto.">
            <a:extLst>
              <a:ext uri="{FF2B5EF4-FFF2-40B4-BE49-F238E27FC236}">
                <a16:creationId xmlns:a16="http://schemas.microsoft.com/office/drawing/2014/main" id="{1C21DD70-509A-1D4A-21D4-ED5CDB725A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788" y="4476782"/>
            <a:ext cx="3832860" cy="1971675"/>
          </a:xfrm>
          <a:prstGeom prst="rect">
            <a:avLst/>
          </a:prstGeom>
        </p:spPr>
      </p:pic>
      <p:pic>
        <p:nvPicPr>
          <p:cNvPr id="6" name="Immagine 5" descr="Immagine che contiene testo, schermata, diagramma&#10;&#10;Il contenuto generato dall'IA potrebbe non essere corretto.">
            <a:extLst>
              <a:ext uri="{FF2B5EF4-FFF2-40B4-BE49-F238E27FC236}">
                <a16:creationId xmlns:a16="http://schemas.microsoft.com/office/drawing/2014/main" id="{845AA75B-F51B-AB37-460C-32A22D220B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6858" y="1688423"/>
            <a:ext cx="1724656" cy="1280104"/>
          </a:xfrm>
          <a:prstGeom prst="rect">
            <a:avLst/>
          </a:prstGeom>
        </p:spPr>
      </p:pic>
      <p:pic>
        <p:nvPicPr>
          <p:cNvPr id="8" name="Immagine 7" descr="Immagine che contiene testo, schermata&#10;&#10;Il contenuto generato dall'IA potrebbe non essere corretto.">
            <a:extLst>
              <a:ext uri="{FF2B5EF4-FFF2-40B4-BE49-F238E27FC236}">
                <a16:creationId xmlns:a16="http://schemas.microsoft.com/office/drawing/2014/main" id="{6249EB5A-F2BA-89DF-5104-8703A1024A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7652" y="1671277"/>
            <a:ext cx="1724657" cy="1278438"/>
          </a:xfrm>
          <a:prstGeom prst="rect">
            <a:avLst/>
          </a:prstGeom>
        </p:spPr>
      </p:pic>
      <p:pic>
        <p:nvPicPr>
          <p:cNvPr id="10" name="Immagine 9" descr="Immagine che contiene testo, schermata, diagramma&#10;&#10;Il contenuto generato dall'IA potrebbe non essere corretto.">
            <a:extLst>
              <a:ext uri="{FF2B5EF4-FFF2-40B4-BE49-F238E27FC236}">
                <a16:creationId xmlns:a16="http://schemas.microsoft.com/office/drawing/2014/main" id="{F623C214-7B1F-F21F-3692-66143E2D35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4318" y="1648959"/>
            <a:ext cx="1724656" cy="1319568"/>
          </a:xfrm>
          <a:prstGeom prst="rect">
            <a:avLst/>
          </a:prstGeom>
        </p:spPr>
      </p:pic>
      <p:sp>
        <p:nvSpPr>
          <p:cNvPr id="15" name="CasellaDiTesto 14">
            <a:extLst>
              <a:ext uri="{FF2B5EF4-FFF2-40B4-BE49-F238E27FC236}">
                <a16:creationId xmlns:a16="http://schemas.microsoft.com/office/drawing/2014/main" id="{03DC1943-2057-87F3-06F1-8C2A5028616E}"/>
              </a:ext>
            </a:extLst>
          </p:cNvPr>
          <p:cNvSpPr txBox="1"/>
          <p:nvPr/>
        </p:nvSpPr>
        <p:spPr>
          <a:xfrm>
            <a:off x="623851" y="1688423"/>
            <a:ext cx="3342000" cy="276999"/>
          </a:xfrm>
          <a:prstGeom prst="rect">
            <a:avLst/>
          </a:prstGeom>
          <a:noFill/>
        </p:spPr>
        <p:txBody>
          <a:bodyPr wrap="square" rtlCol="0">
            <a:spAutoFit/>
          </a:bodyPr>
          <a:lstStyle/>
          <a:p>
            <a:pPr algn="just"/>
            <a:r>
              <a:rPr lang="it-IT" sz="1200" dirty="0">
                <a:latin typeface="Cambria" panose="02040503050406030204" pitchFamily="18" charset="0"/>
              </a:rPr>
              <a:t>l’andamento delle correlazioni mobili a 6 mesi </a:t>
            </a:r>
          </a:p>
        </p:txBody>
      </p:sp>
      <p:sp>
        <p:nvSpPr>
          <p:cNvPr id="21" name="CasellaDiTesto 20">
            <a:extLst>
              <a:ext uri="{FF2B5EF4-FFF2-40B4-BE49-F238E27FC236}">
                <a16:creationId xmlns:a16="http://schemas.microsoft.com/office/drawing/2014/main" id="{BDF10D4F-678F-9DC3-4E3A-27D525A001CE}"/>
              </a:ext>
            </a:extLst>
          </p:cNvPr>
          <p:cNvSpPr txBox="1"/>
          <p:nvPr/>
        </p:nvSpPr>
        <p:spPr>
          <a:xfrm>
            <a:off x="4503323" y="3216803"/>
            <a:ext cx="7226646" cy="3231654"/>
          </a:xfrm>
          <a:prstGeom prst="rect">
            <a:avLst/>
          </a:prstGeom>
          <a:noFill/>
        </p:spPr>
        <p:txBody>
          <a:bodyPr wrap="square" rtlCol="0">
            <a:spAutoFit/>
          </a:bodyPr>
          <a:lstStyle/>
          <a:p>
            <a:pPr marL="171450" indent="-171450" algn="just">
              <a:buFont typeface="Wingdings" panose="05000000000000000000" pitchFamily="2" charset="2"/>
              <a:buChar char="v"/>
            </a:pPr>
            <a:r>
              <a:rPr lang="it-IT" sz="1200" dirty="0">
                <a:latin typeface="Cambria" panose="02040503050406030204" pitchFamily="18" charset="0"/>
              </a:rPr>
              <a:t>Correlazione </a:t>
            </a:r>
            <a:r>
              <a:rPr lang="it-IT" sz="1200" dirty="0">
                <a:solidFill>
                  <a:schemeClr val="accent1">
                    <a:lumMod val="75000"/>
                  </a:schemeClr>
                </a:solidFill>
                <a:latin typeface="Cambria" panose="02040503050406030204" pitchFamily="18" charset="0"/>
              </a:rPr>
              <a:t>AAPL-l’SP500</a:t>
            </a:r>
            <a:r>
              <a:rPr lang="it-IT" sz="1200" dirty="0">
                <a:latin typeface="Cambria" panose="02040503050406030204" pitchFamily="18" charset="0"/>
              </a:rPr>
              <a:t> è generalmente piu’ stabile e costantemente positiva che con NVDA: Riflette lo status «Blue chip» consolidata. Andamento è strettamente allineato alle tendenze macroeconomiche e al sentimento generale del mercato.</a:t>
            </a:r>
          </a:p>
          <a:p>
            <a:pPr marL="171450" indent="-171450" algn="just">
              <a:buFont typeface="Wingdings" panose="05000000000000000000" pitchFamily="2" charset="2"/>
              <a:buChar char="v"/>
            </a:pPr>
            <a:r>
              <a:rPr lang="it-IT" sz="1200" dirty="0">
                <a:latin typeface="Cambria" panose="02040503050406030204" pitchFamily="18" charset="0"/>
              </a:rPr>
              <a:t>Correlazione </a:t>
            </a:r>
            <a:r>
              <a:rPr lang="it-IT" sz="1200" dirty="0">
                <a:solidFill>
                  <a:schemeClr val="accent2">
                    <a:lumMod val="75000"/>
                  </a:schemeClr>
                </a:solidFill>
                <a:latin typeface="Cambria" panose="02040503050406030204" pitchFamily="18" charset="0"/>
              </a:rPr>
              <a:t>NVDA-l’SP500</a:t>
            </a:r>
            <a:r>
              <a:rPr lang="it-IT" sz="1200" dirty="0">
                <a:latin typeface="Cambria" panose="02040503050406030204" pitchFamily="18" charset="0"/>
              </a:rPr>
              <a:t> è nettamente piu’ volatile (Oscillazioni piu’ ampie e frequenti): Forte dipendenza da trend specifici tecnologici (AI, semiconduttori) </a:t>
            </a:r>
            <a:r>
              <a:rPr lang="it-IT" sz="1200" dirty="0">
                <a:latin typeface="Cambria" panose="02040503050406030204" pitchFamily="18" charset="0"/>
                <a:sym typeface="Wingdings" panose="05000000000000000000" pitchFamily="2" charset="2"/>
              </a:rPr>
              <a:t> Può a volte disaccoppiarsi dal movimento del mercato.</a:t>
            </a:r>
          </a:p>
          <a:p>
            <a:pPr marL="171450" indent="-171450" algn="just">
              <a:buFont typeface="Wingdings" panose="05000000000000000000" pitchFamily="2" charset="2"/>
              <a:buChar char="v"/>
            </a:pPr>
            <a:r>
              <a:rPr lang="it-IT" sz="1200" dirty="0">
                <a:latin typeface="Cambria" panose="02040503050406030204" pitchFamily="18" charset="0"/>
                <a:sym typeface="Wingdings" panose="05000000000000000000" pitchFamily="2" charset="2"/>
              </a:rPr>
              <a:t>Correlazione </a:t>
            </a:r>
            <a:r>
              <a:rPr lang="it-IT" sz="1200" dirty="0">
                <a:solidFill>
                  <a:schemeClr val="accent6">
                    <a:lumMod val="75000"/>
                  </a:schemeClr>
                </a:solidFill>
                <a:latin typeface="Cambria" panose="02040503050406030204" pitchFamily="18" charset="0"/>
                <a:sym typeface="Wingdings" panose="05000000000000000000" pitchFamily="2" charset="2"/>
              </a:rPr>
              <a:t>AAPL-NVDA: </a:t>
            </a:r>
            <a:r>
              <a:rPr lang="it-IT" sz="1200" dirty="0">
                <a:latin typeface="Cambria" panose="02040503050406030204" pitchFamily="18" charset="0"/>
                <a:sym typeface="Wingdings" panose="05000000000000000000" pitchFamily="2" charset="2"/>
              </a:rPr>
              <a:t>Prevalentemente positiva ma altamente dinamica e volatile. Notevoli fluttuazioni. Inclusi profondi cali in territorio negativo. Anche se appartengono allo stesso settore, i loro rendimenti possono muoversi in direzioni opposte per periodi prolungati: Diverse modelli di Business.</a:t>
            </a:r>
          </a:p>
          <a:p>
            <a:pPr marL="171450" indent="-171450" algn="just">
              <a:buFont typeface="Wingdings" panose="05000000000000000000" pitchFamily="2" charset="2"/>
              <a:buChar char="v"/>
            </a:pPr>
            <a:r>
              <a:rPr lang="it-IT" sz="1200" dirty="0">
                <a:latin typeface="Cambria" panose="02040503050406030204" pitchFamily="18" charset="0"/>
                <a:sym typeface="Wingdings" panose="05000000000000000000" pitchFamily="2" charset="2"/>
              </a:rPr>
              <a:t>Scatterplot SP500-AAPL  Nuvola stretta, orientata verso l’alto. I punti si raggruppano bene attorno a una linea immaginaria ascendente: Forte correlazione positiva.</a:t>
            </a:r>
          </a:p>
          <a:p>
            <a:pPr marL="171450" indent="-171450" algn="just">
              <a:buFont typeface="Wingdings" panose="05000000000000000000" pitchFamily="2" charset="2"/>
              <a:buChar char="v"/>
            </a:pPr>
            <a:r>
              <a:rPr lang="it-IT" sz="1200" dirty="0">
                <a:latin typeface="Cambria" panose="02040503050406030204" pitchFamily="18" charset="0"/>
                <a:sym typeface="Wingdings" panose="05000000000000000000" pitchFamily="2" charset="2"/>
              </a:rPr>
              <a:t>Scatterplot SP500-NVDA  Nuvola piu’ dispersa (Punti si estendono su un’area piu’ ampia) anche se comunque positiva. Correlazione positiva ma meno forte rispetto a quella di AAPL con il mercato.</a:t>
            </a:r>
          </a:p>
          <a:p>
            <a:pPr marL="171450" indent="-171450" algn="just">
              <a:buFont typeface="Wingdings" panose="05000000000000000000" pitchFamily="2" charset="2"/>
              <a:buChar char="v"/>
            </a:pPr>
            <a:r>
              <a:rPr lang="it-IT" sz="1200" dirty="0">
                <a:latin typeface="Cambria" panose="02040503050406030204" pitchFamily="18" charset="0"/>
                <a:sym typeface="Wingdings" panose="05000000000000000000" pitchFamily="2" charset="2"/>
              </a:rPr>
              <a:t>Scatterplot AAPL-NVDA  Nuvola con dispersione notevole. Tendenza positiva. Non sono così stretti come in SP500 e AAPL: Correlazione positiva ma non perfetta tra i due giganti tecnologici. </a:t>
            </a:r>
          </a:p>
          <a:p>
            <a:pPr marL="171450" indent="-171450" algn="just">
              <a:buFont typeface="Wingdings" panose="05000000000000000000" pitchFamily="2" charset="2"/>
              <a:buChar char="v"/>
            </a:pPr>
            <a:endParaRPr lang="it-IT" sz="1200" dirty="0">
              <a:solidFill>
                <a:schemeClr val="accent6">
                  <a:lumMod val="75000"/>
                </a:schemeClr>
              </a:solidFill>
              <a:latin typeface="Cambria" panose="02040503050406030204" pitchFamily="18" charset="0"/>
              <a:sym typeface="Wingdings" panose="05000000000000000000" pitchFamily="2" charset="2"/>
            </a:endParaRPr>
          </a:p>
          <a:p>
            <a:pPr marL="171450" indent="-171450" algn="just">
              <a:buFont typeface="Wingdings" panose="05000000000000000000" pitchFamily="2" charset="2"/>
              <a:buChar char="v"/>
            </a:pPr>
            <a:endParaRPr lang="it-IT" sz="1200" dirty="0">
              <a:latin typeface="Cambria" panose="02040503050406030204" pitchFamily="18" charset="0"/>
            </a:endParaRPr>
          </a:p>
        </p:txBody>
      </p:sp>
    </p:spTree>
    <p:extLst>
      <p:ext uri="{BB962C8B-B14F-4D97-AF65-F5344CB8AC3E}">
        <p14:creationId xmlns:p14="http://schemas.microsoft.com/office/powerpoint/2010/main" val="232729100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TM02900688[[fn=Sfaccettatura]]</Template>
  <TotalTime>6253</TotalTime>
  <Words>2400</Words>
  <Application>Microsoft Office PowerPoint</Application>
  <PresentationFormat>Widescreen</PresentationFormat>
  <Paragraphs>130</Paragraphs>
  <Slides>12</Slides>
  <Notes>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12</vt:i4>
      </vt:variant>
    </vt:vector>
  </HeadingPairs>
  <TitlesOfParts>
    <vt:vector size="18" baseType="lpstr">
      <vt:lpstr>Arial</vt:lpstr>
      <vt:lpstr>Calibri</vt:lpstr>
      <vt:lpstr>Calibri Light</vt:lpstr>
      <vt:lpstr>Cambria</vt:lpstr>
      <vt:lpstr>Wingdings</vt:lpstr>
      <vt:lpstr>Tema di Office</vt:lpstr>
      <vt:lpstr>ANALISI, PREVISIONE E STRATEGIE DI GESTIONE DEL PORTAFOGLIO AZIONARIO</vt:lpstr>
      <vt:lpstr>PREPARAZIONE DATI</vt:lpstr>
      <vt:lpstr>MOTIVAZIONE AZIONI SCELTE</vt:lpstr>
      <vt:lpstr>STATISTICHE DESCRITTIVE</vt:lpstr>
      <vt:lpstr>ANDAMENTO RENDIMENTI</vt:lpstr>
      <vt:lpstr>GRAFICI A 3 SEZIONI</vt:lpstr>
      <vt:lpstr>STATISTICHE DESCRITTIVE UNIVARIATE ANNUALIZZATE</vt:lpstr>
      <vt:lpstr>MATRICE VARIANZE/COVARIANZE E DI CORRELAZIONE</vt:lpstr>
      <vt:lpstr>ANDAMENTO CORRELAZIONI E SCATTERPLOTS</vt:lpstr>
      <vt:lpstr>ANDAMENTO CORRELAZIONI E SCATTERPLOTS</vt:lpstr>
      <vt:lpstr>ANDAMENTO CORRELAZIONI E SCATTERPLOTS</vt:lpstr>
      <vt:lpstr>CONCLUSIONI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Silvia</dc:creator>
  <cp:lastModifiedBy>a.rocchi10@campus.unimib.it</cp:lastModifiedBy>
  <cp:revision>87</cp:revision>
  <dcterms:created xsi:type="dcterms:W3CDTF">2019-02-21T10:21:01Z</dcterms:created>
  <dcterms:modified xsi:type="dcterms:W3CDTF">2025-06-11T08:39:34Z</dcterms:modified>
</cp:coreProperties>
</file>